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9" r:id="rId17"/>
    <p:sldId id="286" r:id="rId18"/>
    <p:sldId id="287" r:id="rId19"/>
    <p:sldId id="288" r:id="rId20"/>
    <p:sldId id="272" r:id="rId21"/>
    <p:sldId id="273" r:id="rId22"/>
    <p:sldId id="275" r:id="rId23"/>
    <p:sldId id="274" r:id="rId24"/>
    <p:sldId id="276" r:id="rId25"/>
    <p:sldId id="277" r:id="rId26"/>
    <p:sldId id="278" r:id="rId27"/>
    <p:sldId id="290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9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_kaf.ADM\&#1056;&#1072;&#1073;&#1086;&#1095;&#1080;&#1081;%20&#1089;&#1090;&#1086;&#1083;\&#1050;&#1085;&#1080;&#1075;&#1072;10000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1050"/>
          </a:pPr>
          <a:endParaRPr lang="ru-RU"/>
        </a:p>
      </c:txPr>
    </c:title>
    <c:plotArea>
      <c:layout/>
      <c:barChart>
        <c:barDir val="bar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Отгружено товаров собственного производства, выполненных работ и услуг собственными силами по полному кругу организаций, тыс. рублей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2018</c:v>
                </c:pt>
                <c:pt idx="1">
                  <c:v>2019</c:v>
                </c:pt>
                <c:pt idx="2">
                  <c:v>2020 (прогноз)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257618</c:v>
                </c:pt>
                <c:pt idx="1">
                  <c:v>258455</c:v>
                </c:pt>
                <c:pt idx="2">
                  <c:v>269685</c:v>
                </c:pt>
              </c:numCache>
            </c:numRef>
          </c:val>
        </c:ser>
        <c:axId val="122185600"/>
        <c:axId val="122187136"/>
      </c:barChart>
      <c:catAx>
        <c:axId val="122185600"/>
        <c:scaling>
          <c:orientation val="minMax"/>
        </c:scaling>
        <c:axPos val="l"/>
        <c:tickLblPos val="nextTo"/>
        <c:crossAx val="122187136"/>
        <c:crosses val="autoZero"/>
        <c:auto val="1"/>
        <c:lblAlgn val="ctr"/>
        <c:lblOffset val="100"/>
      </c:catAx>
      <c:valAx>
        <c:axId val="122187136"/>
        <c:scaling>
          <c:orientation val="minMax"/>
        </c:scaling>
        <c:axPos val="b"/>
        <c:majorGridlines/>
        <c:numFmt formatCode="General" sourceLinked="1"/>
        <c:tickLblPos val="nextTo"/>
        <c:crossAx val="122185600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layout/>
      <c:txPr>
        <a:bodyPr/>
        <a:lstStyle/>
        <a:p>
          <a:pPr>
            <a:defRPr sz="11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Лист3!$A$3</c:f>
              <c:strCache>
                <c:ptCount val="1"/>
                <c:pt idx="0">
                  <c:v>Численность занятых в сфере малого предпринимательства</c:v>
                </c:pt>
              </c:strCache>
            </c:strRef>
          </c:tx>
          <c:cat>
            <c:numRef>
              <c:f>Лист3!$B$2:$N$2</c:f>
              <c:numCache>
                <c:formatCode>General</c:formatCode>
                <c:ptCount val="1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</c:numCache>
            </c:numRef>
          </c:cat>
          <c:val>
            <c:numRef>
              <c:f>Лист3!$B$3:$N$3</c:f>
              <c:numCache>
                <c:formatCode>General</c:formatCode>
                <c:ptCount val="13"/>
                <c:pt idx="0">
                  <c:v>722</c:v>
                </c:pt>
                <c:pt idx="1">
                  <c:v>725</c:v>
                </c:pt>
                <c:pt idx="2">
                  <c:v>726</c:v>
                </c:pt>
                <c:pt idx="3">
                  <c:v>538</c:v>
                </c:pt>
                <c:pt idx="4">
                  <c:v>588</c:v>
                </c:pt>
                <c:pt idx="5">
                  <c:v>653</c:v>
                </c:pt>
                <c:pt idx="6">
                  <c:v>689</c:v>
                </c:pt>
                <c:pt idx="7">
                  <c:v>729</c:v>
                </c:pt>
                <c:pt idx="8">
                  <c:v>757</c:v>
                </c:pt>
                <c:pt idx="9">
                  <c:v>729</c:v>
                </c:pt>
                <c:pt idx="10">
                  <c:v>709</c:v>
                </c:pt>
                <c:pt idx="11">
                  <c:v>684</c:v>
                </c:pt>
                <c:pt idx="12">
                  <c:v>658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D0D-42CC-87D0-895A985D09DC}"/>
            </c:ext>
          </c:extLst>
        </c:ser>
        <c:shape val="cylinder"/>
        <c:axId val="123474304"/>
        <c:axId val="123475840"/>
        <c:axId val="0"/>
      </c:bar3DChart>
      <c:catAx>
        <c:axId val="123474304"/>
        <c:scaling>
          <c:orientation val="minMax"/>
        </c:scaling>
        <c:axPos val="b"/>
        <c:numFmt formatCode="General" sourceLinked="1"/>
        <c:tickLblPos val="nextTo"/>
        <c:crossAx val="123475840"/>
        <c:crosses val="autoZero"/>
        <c:auto val="1"/>
        <c:lblAlgn val="ctr"/>
        <c:lblOffset val="100"/>
      </c:catAx>
      <c:valAx>
        <c:axId val="123475840"/>
        <c:scaling>
          <c:orientation val="minMax"/>
        </c:scaling>
        <c:axPos val="l"/>
        <c:majorGridlines/>
        <c:numFmt formatCode="General" sourceLinked="1"/>
        <c:tickLblPos val="nextTo"/>
        <c:crossAx val="123474304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view3D>
      <c:perspective val="30"/>
    </c:view3D>
    <c:plotArea>
      <c:layout>
        <c:manualLayout>
          <c:layoutTarget val="inner"/>
          <c:xMode val="edge"/>
          <c:yMode val="edge"/>
          <c:x val="0.13958905271409491"/>
          <c:y val="0.11233975297079"/>
          <c:w val="0.78901393072351167"/>
          <c:h val="0.50032626130067059"/>
        </c:manualLayout>
      </c:layout>
      <c:bar3DChart>
        <c:barDir val="col"/>
        <c:grouping val="standard"/>
        <c:ser>
          <c:idx val="0"/>
          <c:order val="0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Лист1!$B$2:$B$9</c:f>
              <c:strCache>
                <c:ptCount val="8"/>
                <c:pt idx="0">
                  <c:v>Сельское, лесное хозяйство, охота, рыболовство и рыбоводство</c:v>
                </c:pt>
                <c:pt idx="1">
                  <c:v>Производство пищевых продуктов</c:v>
                </c:pt>
                <c:pt idx="2">
                  <c:v>Обработка древесины и производство изделий из дерева</c:v>
                </c:pt>
                <c:pt idx="3">
                  <c:v>Строительство</c:v>
                </c:pt>
                <c:pt idx="4">
                  <c:v>Торговля оптовая и розничная, ремонт автотранспортных средств</c:v>
                </c:pt>
                <c:pt idx="5">
                  <c:v>Деятельность в области информации и связи</c:v>
                </c:pt>
                <c:pt idx="6">
                  <c:v>Транспортировка и хранение</c:v>
                </c:pt>
                <c:pt idx="7">
                  <c:v>прочее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32</c:v>
                </c:pt>
                <c:pt idx="1">
                  <c:v>6</c:v>
                </c:pt>
                <c:pt idx="2">
                  <c:v>24</c:v>
                </c:pt>
                <c:pt idx="3">
                  <c:v>3</c:v>
                </c:pt>
                <c:pt idx="4">
                  <c:v>50</c:v>
                </c:pt>
                <c:pt idx="5">
                  <c:v>1</c:v>
                </c:pt>
                <c:pt idx="6">
                  <c:v>9</c:v>
                </c:pt>
                <c:pt idx="7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64D-41C5-B79D-A8ABF4F43801}"/>
            </c:ext>
          </c:extLst>
        </c:ser>
        <c:ser>
          <c:idx val="1"/>
          <c:order val="1"/>
          <c:tx>
            <c:strRef>
              <c:f>Лист1!$E$1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Лист1!$B$2:$B$9</c:f>
              <c:strCache>
                <c:ptCount val="8"/>
                <c:pt idx="0">
                  <c:v>Сельское, лесное хозяйство, охота, рыболовство и рыбоводство</c:v>
                </c:pt>
                <c:pt idx="1">
                  <c:v>Производство пищевых продуктов</c:v>
                </c:pt>
                <c:pt idx="2">
                  <c:v>Обработка древесины и производство изделий из дерева</c:v>
                </c:pt>
                <c:pt idx="3">
                  <c:v>Строительство</c:v>
                </c:pt>
                <c:pt idx="4">
                  <c:v>Торговля оптовая и розничная, ремонт автотранспортных средств</c:v>
                </c:pt>
                <c:pt idx="5">
                  <c:v>Деятельность в области информации и связи</c:v>
                </c:pt>
                <c:pt idx="6">
                  <c:v>Транспортировка и хранение</c:v>
                </c:pt>
                <c:pt idx="7">
                  <c:v>прочее</c:v>
                </c:pt>
              </c:strCache>
            </c:strRef>
          </c:cat>
          <c:val>
            <c:numRef>
              <c:f>Лист1!$E$2:$E$9</c:f>
              <c:numCache>
                <c:formatCode>General</c:formatCode>
                <c:ptCount val="8"/>
                <c:pt idx="0">
                  <c:v>33</c:v>
                </c:pt>
                <c:pt idx="1">
                  <c:v>6</c:v>
                </c:pt>
                <c:pt idx="2">
                  <c:v>24</c:v>
                </c:pt>
                <c:pt idx="3">
                  <c:v>3</c:v>
                </c:pt>
                <c:pt idx="4">
                  <c:v>51</c:v>
                </c:pt>
                <c:pt idx="5">
                  <c:v>1</c:v>
                </c:pt>
                <c:pt idx="6">
                  <c:v>9</c:v>
                </c:pt>
                <c:pt idx="7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64D-41C5-B79D-A8ABF4F43801}"/>
            </c:ext>
          </c:extLst>
        </c:ser>
        <c:shape val="cylinder"/>
        <c:axId val="123525376"/>
        <c:axId val="123527168"/>
        <c:axId val="122905472"/>
      </c:bar3DChart>
      <c:catAx>
        <c:axId val="12352537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23527168"/>
        <c:crosses val="autoZero"/>
        <c:auto val="1"/>
        <c:lblAlgn val="ctr"/>
        <c:lblOffset val="100"/>
      </c:catAx>
      <c:valAx>
        <c:axId val="1235271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23525376"/>
        <c:crosses val="autoZero"/>
        <c:crossBetween val="between"/>
      </c:valAx>
      <c:serAx>
        <c:axId val="122905472"/>
        <c:scaling>
          <c:orientation val="minMax"/>
        </c:scaling>
        <c:delete val="1"/>
        <c:axPos val="b"/>
        <c:tickLblPos val="nextTo"/>
        <c:crossAx val="123527168"/>
        <c:crosses val="autoZero"/>
      </c:serAx>
    </c:plotArea>
    <c:legend>
      <c:legendPos val="r"/>
      <c:layout>
        <c:manualLayout>
          <c:xMode val="edge"/>
          <c:yMode val="edge"/>
          <c:x val="0.57307865860588036"/>
          <c:y val="0.79870937036311673"/>
          <c:w val="0.20469921066369798"/>
          <c:h val="0.13929688553838274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Лист1!$A$2:$E$2</c:f>
              <c:strCache>
                <c:ptCount val="5"/>
                <c:pt idx="0">
                  <c:v>Ввод в эксплуотацию жилых домов за счет ИЖС, тыс.кв.м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 (прогноз)</c:v>
                </c:pt>
              </c:strCache>
            </c:strRef>
          </c:cat>
          <c:val>
            <c:numRef>
              <c:f>Лист1!$A$3:$E$3</c:f>
              <c:numCache>
                <c:formatCode>General</c:formatCode>
                <c:ptCount val="5"/>
                <c:pt idx="1">
                  <c:v>0.5</c:v>
                </c:pt>
                <c:pt idx="2">
                  <c:v>0.5</c:v>
                </c:pt>
                <c:pt idx="3">
                  <c:v>1.1100000000000001</c:v>
                </c:pt>
                <c:pt idx="4">
                  <c:v>0.5</c:v>
                </c:pt>
              </c:numCache>
            </c:numRef>
          </c:val>
        </c:ser>
        <c:shape val="box"/>
        <c:axId val="123456512"/>
        <c:axId val="123458304"/>
        <c:axId val="0"/>
      </c:bar3DChart>
      <c:catAx>
        <c:axId val="123456512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23458304"/>
        <c:crosses val="autoZero"/>
        <c:auto val="1"/>
        <c:lblAlgn val="ctr"/>
        <c:lblOffset val="100"/>
      </c:catAx>
      <c:valAx>
        <c:axId val="123458304"/>
        <c:scaling>
          <c:orientation val="minMax"/>
        </c:scaling>
        <c:axPos val="l"/>
        <c:majorGridlines/>
        <c:numFmt formatCode="General" sourceLinked="1"/>
        <c:tickLblPos val="nextTo"/>
        <c:crossAx val="123456512"/>
        <c:crosses val="autoZero"/>
        <c:crossBetween val="between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EA46F-030C-43B9-A326-4AB44C2F8ECC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75033-04B9-40F5-A6CF-AB0800BA1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2.png"/><Relationship Id="rId4" Type="http://schemas.openxmlformats.org/officeDocument/2006/relationships/oleObject" Target="../embeddings/_____Microsoft_Office_Excel_97-20031.xls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3" Type="http://schemas.openxmlformats.org/officeDocument/2006/relationships/chart" Target="../charts/chart1.xml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kisspng-magnifying-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115471" flipV="1">
            <a:off x="5146906" y="1224944"/>
            <a:ext cx="3760126" cy="39366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2908" y="2714620"/>
            <a:ext cx="7786710" cy="3786190"/>
          </a:xfrm>
        </p:spPr>
        <p:txBody>
          <a:bodyPr>
            <a:normAutofit/>
          </a:bodyPr>
          <a:lstStyle/>
          <a:p>
            <a:r>
              <a:rPr lang="ru-RU" dirty="0" smtClean="0"/>
              <a:t>СТРАТЕГИЯ </a:t>
            </a:r>
            <a:br>
              <a:rPr lang="ru-RU" dirty="0" smtClean="0"/>
            </a:br>
            <a:r>
              <a:rPr lang="ru-RU" sz="3200" dirty="0" smtClean="0"/>
              <a:t>социально-экономического развития Санчурского муниципального округа Кировской области на 2021-2035 годы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47789" y="430510"/>
            <a:ext cx="1323522" cy="16411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Рисунок 4" descr="_.png"/>
          <p:cNvPicPr>
            <a:picLocks noChangeAspect="1"/>
          </p:cNvPicPr>
          <p:nvPr/>
        </p:nvPicPr>
        <p:blipFill>
          <a:blip r:embed="rId4"/>
          <a:srcRect l="25444" t="58071" r="53283" b="18395"/>
          <a:stretch>
            <a:fillRect/>
          </a:stretch>
        </p:blipFill>
        <p:spPr>
          <a:xfrm rot="1910790">
            <a:off x="5650417" y="1279788"/>
            <a:ext cx="2340333" cy="2589104"/>
          </a:xfrm>
          <a:prstGeom prst="rect">
            <a:avLst/>
          </a:prstGeom>
        </p:spPr>
      </p:pic>
      <p:pic>
        <p:nvPicPr>
          <p:cNvPr id="7" name="Рисунок 6" descr="_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-571528"/>
            <a:ext cx="4357694" cy="407194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Задачи агропромышленного комплекса: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71435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увеличение объемов производства и реализации продукции;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развитие мясного скотоводства;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развитие молочного скотоводства;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введение в оборот ранее выбывшей из оборота пашни;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открытие  цеха по забою КРС на территории округа;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создание и развитие агропромышленного кластера.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Рисунок 4" descr="d9dc7ea12614418b853558ce7b19c8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929198"/>
            <a:ext cx="2283003" cy="1710023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454" y="4929198"/>
            <a:ext cx="2287802" cy="1714512"/>
          </a:xfrm>
          <a:prstGeom prst="rect">
            <a:avLst/>
          </a:prstGeom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31240" y="4929198"/>
            <a:ext cx="2641288" cy="1759139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71462"/>
            <a:ext cx="8229600" cy="7143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Развитие малого и среднего предпринимательства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71480"/>
            <a:ext cx="8429652" cy="4525963"/>
          </a:xfrm>
        </p:spPr>
        <p:txBody>
          <a:bodyPr>
            <a:normAutofit/>
          </a:bodyPr>
          <a:lstStyle/>
          <a:p>
            <a:pPr marL="0" indent="342900">
              <a:spcBef>
                <a:spcPts val="0"/>
              </a:spcBef>
              <a:buNone/>
            </a:pPr>
            <a:r>
              <a:rPr lang="ru-RU" sz="1800" dirty="0" smtClean="0"/>
              <a:t>На территории Санчурского муниципального округа на 01.01.2020 зарегистрировано 100 индивидуальных предпринимателей и 47 малых предприятий.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graphicFrame>
        <p:nvGraphicFramePr>
          <p:cNvPr id="5" name="Диаграмма 4"/>
          <p:cNvGraphicFramePr/>
          <p:nvPr/>
        </p:nvGraphicFramePr>
        <p:xfrm>
          <a:off x="3500430" y="4500570"/>
          <a:ext cx="5429288" cy="2357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4857752" y="1285860"/>
            <a:ext cx="41052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000" dirty="0"/>
              <a:t>Оборот субъектов малого предпринимательства </a:t>
            </a:r>
            <a:r>
              <a:rPr lang="ru-RU" altLang="ru-RU" sz="2000" b="1" dirty="0"/>
              <a:t>695 млн. рублей</a:t>
            </a: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4643438" y="2285992"/>
            <a:ext cx="47101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000" dirty="0"/>
              <a:t>Отгружено товаров собственного производства, выполнено работ и услуг </a:t>
            </a:r>
            <a:r>
              <a:rPr lang="ru-RU" altLang="ru-RU" sz="2000" b="1" dirty="0"/>
              <a:t>482,3 млн. рублей</a:t>
            </a: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4198950" y="3357562"/>
            <a:ext cx="49450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000" dirty="0"/>
              <a:t>Доля занятых в сфере малого бизнеса по отношению к численности занятых в экономике  </a:t>
            </a:r>
            <a:r>
              <a:rPr lang="ru-RU" altLang="ru-RU" sz="2000" b="1" dirty="0"/>
              <a:t>22,85 %</a:t>
            </a: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1428736"/>
          <a:ext cx="4286248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Picture 18" descr="coin-clip-art-acq7ygzc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1428736"/>
            <a:ext cx="649287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8" descr="coin-clip-art-acq7ygzc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2428868"/>
            <a:ext cx="649287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1" descr="042624_141756998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4857760"/>
            <a:ext cx="102552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8358214" cy="664371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Основная цель развития малого и среднего бизнеса муниципального округа </a:t>
            </a:r>
            <a:r>
              <a:rPr lang="ru-RU" dirty="0" smtClean="0"/>
              <a:t>– </a:t>
            </a:r>
            <a:r>
              <a:rPr lang="ru-RU" sz="3800" dirty="0" smtClean="0"/>
              <a:t>наращивание объемов малого и среднего бизнеса в структуре экономики округа, развитие сферы бытовых услуг и обрабатывающей промышленности.</a:t>
            </a:r>
          </a:p>
          <a:p>
            <a:pPr>
              <a:buNone/>
            </a:pPr>
            <a:r>
              <a:rPr lang="ru-RU" sz="3800" b="1" dirty="0" smtClean="0"/>
              <a:t>Основные задачи, необходимые для достижения цели</a:t>
            </a:r>
            <a:r>
              <a:rPr lang="ru-RU" sz="3800" dirty="0" smtClean="0"/>
              <a:t>:</a:t>
            </a:r>
          </a:p>
          <a:p>
            <a:pPr lvl="0"/>
            <a:r>
              <a:rPr lang="ru-RU" sz="3800" dirty="0" smtClean="0"/>
              <a:t>Упрощение доступа субъектов малого и среднего предпринимательства к льготному финансированию;</a:t>
            </a:r>
          </a:p>
          <a:p>
            <a:pPr lvl="0"/>
            <a:r>
              <a:rPr lang="ru-RU" sz="3800" dirty="0" smtClean="0"/>
              <a:t>Обеспечение доступности деловых услуг и мер государственной поддержки для субъектов малого и среднего предпринимательства;</a:t>
            </a:r>
          </a:p>
          <a:p>
            <a:pPr lvl="0"/>
            <a:r>
              <a:rPr lang="ru-RU" sz="3800" dirty="0" smtClean="0"/>
              <a:t>Обеспечение доступа субъектов малого и среднего предпринимательства к предоставляемому, в том числе на льготных условиях, имуществу;</a:t>
            </a:r>
          </a:p>
          <a:p>
            <a:pPr lvl="0"/>
            <a:r>
              <a:rPr lang="ru-RU" sz="3800" dirty="0" smtClean="0"/>
              <a:t>Обеспечение благоприятных условий осуществления деятельности </a:t>
            </a:r>
            <a:r>
              <a:rPr lang="ru-RU" sz="3800" dirty="0" err="1" smtClean="0"/>
              <a:t>самозанятым</a:t>
            </a:r>
            <a:r>
              <a:rPr lang="ru-RU" sz="3800" dirty="0" smtClean="0"/>
              <a:t> гражданам.</a:t>
            </a:r>
          </a:p>
          <a:p>
            <a:pPr>
              <a:buNone/>
            </a:pPr>
            <a:r>
              <a:rPr lang="ru-RU" sz="3800" b="1" dirty="0" smtClean="0"/>
              <a:t>Достижению целей и задач будет способствовать реализация следующих региональных проектов:</a:t>
            </a:r>
          </a:p>
          <a:p>
            <a:pPr lvl="0"/>
            <a:r>
              <a:rPr lang="ru-RU" sz="3800" dirty="0" smtClean="0"/>
              <a:t>Улучшение условий ведения предпринимательской деятельности в Кировской области.</a:t>
            </a:r>
          </a:p>
          <a:p>
            <a:pPr lvl="0"/>
            <a:r>
              <a:rPr lang="ru-RU" sz="3800" dirty="0" smtClean="0"/>
              <a:t>Расширение доступа субъектов малого и среднего предпринимательства к финансовым ресурсам Кировской области.</a:t>
            </a:r>
          </a:p>
          <a:p>
            <a:pPr lvl="0"/>
            <a:r>
              <a:rPr lang="ru-RU" sz="3800" dirty="0" smtClean="0"/>
              <a:t>Акселерация субъектов малого и среднего предпринимательства в Кировской области.</a:t>
            </a:r>
          </a:p>
          <a:p>
            <a:pPr lvl="0"/>
            <a:r>
              <a:rPr lang="ru-RU" sz="3800" dirty="0" smtClean="0"/>
              <a:t>Популяризация предпринимательства в Кировской области.</a:t>
            </a:r>
          </a:p>
          <a:p>
            <a:pPr lvl="0"/>
            <a:r>
              <a:rPr lang="ru-RU" sz="3800" dirty="0" smtClean="0"/>
              <a:t>Создание системы поддержки фермеров и развитие сельской кооперации в Кировской области.</a:t>
            </a:r>
          </a:p>
          <a:p>
            <a:pPr lvl="0"/>
            <a:r>
              <a:rPr lang="ru-RU" sz="3800" dirty="0" smtClean="0"/>
              <a:t>Развитие экспорта продукции агропромышленного комплекса в Кировской области.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Рисунок 4" descr="c76d24e8c59f033bb7ae546cd5d0a09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290" y="1142984"/>
            <a:ext cx="970992" cy="92867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Развитие и укрепление человеческого потенциала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00042"/>
            <a:ext cx="7215238" cy="63579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Создание условий для укрепления здоровья населения и улучшения демографической ситуации</a:t>
            </a:r>
          </a:p>
          <a:p>
            <a:pPr>
              <a:buNone/>
            </a:pPr>
            <a:endParaRPr lang="ru-RU" sz="2000" dirty="0" smtClean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sz="1600" dirty="0" smtClean="0"/>
              <a:t>Обеспечением медицинской помощи населению занимается КОГБУЗ «Санчурская ЦРБ им. А.И. Прохорова». Это многопрофильное лечебно-профилактическое учреждение. Структурными подразделениями Санчурской ЦРБ являются поликлиника и детская консультация на 307 посещений в смену, стационар, отделение скорой медицинской помощи,  1 здравпункт, 4 фельдшерских здравпункта, 6 фельдшерско-акушерских пунктов, 3 офиса врача общей практики, КДЛ, кабинеты массажа и лечебной физкультуры, функциональной диагностики, рентгенологический, эндоскопический, ультразвуковой диагностики.</a:t>
            </a:r>
          </a:p>
          <a:p>
            <a:pPr algn="just"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 Обеспеченность врачебными кадрами</a:t>
            </a:r>
            <a:r>
              <a:rPr lang="ru-RU" sz="1600" dirty="0" smtClean="0"/>
              <a:t> в Санчурском муниципальном округе </a:t>
            </a:r>
            <a:r>
              <a:rPr lang="ru-RU" sz="1600" b="1" dirty="0" smtClean="0"/>
              <a:t>составляет 22,8 % на 10 тыс. человек населения </a:t>
            </a:r>
            <a:r>
              <a:rPr lang="ru-RU" sz="1600" dirty="0" smtClean="0"/>
              <a:t>(в среднем по районам Кировской области данный показатель составляет 20,1%). Обеспеченность средним медицинским персоналом 101,3 % (в среднем по районам Кировской области данный показатель составляет 78,9%).</a:t>
            </a:r>
          </a:p>
          <a:p>
            <a:pPr>
              <a:buNone/>
            </a:pPr>
            <a:r>
              <a:rPr lang="ru-RU" sz="1600" b="1" dirty="0" smtClean="0"/>
              <a:t>Доля врачей, имеющих сертификат специалиста, составила 100%, </a:t>
            </a:r>
            <a:r>
              <a:rPr lang="ru-RU" sz="1600" dirty="0" smtClean="0"/>
              <a:t>доля врачей, имеющих квалификационную категорию, составила 47%, в том числе высшую – 33,3%, первую – 4,8%, вторую – 4,8%.</a:t>
            </a:r>
            <a:endParaRPr lang="ru-RU" sz="16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Picture 8" descr="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00042"/>
            <a:ext cx="1646255" cy="98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65655245_af0f1a20105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88263" y="4005263"/>
            <a:ext cx="12573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8215338" cy="6858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Для повышения эффективности медицинской и социальной помощи основными целями государственной политики в долгосрочной перспективе определены:</a:t>
            </a:r>
          </a:p>
          <a:p>
            <a:r>
              <a:rPr lang="ru-RU" dirty="0" smtClean="0"/>
              <a:t>снижение смертности населения;</a:t>
            </a:r>
          </a:p>
          <a:p>
            <a:r>
              <a:rPr lang="ru-RU" dirty="0" smtClean="0"/>
              <a:t>увеличение продолжительности жизни;</a:t>
            </a:r>
          </a:p>
          <a:p>
            <a:r>
              <a:rPr lang="ru-RU" dirty="0" smtClean="0"/>
              <a:t>сохранение и укрепление здоровья населения.</a:t>
            </a:r>
          </a:p>
          <a:p>
            <a:r>
              <a:rPr lang="ru-RU" dirty="0" smtClean="0"/>
              <a:t>Достижение данных целей должно быть обеспечено решением следующих задач:</a:t>
            </a:r>
          </a:p>
          <a:p>
            <a:r>
              <a:rPr lang="ru-RU" dirty="0" smtClean="0"/>
              <a:t>совершенствование оказания медицинской помощи, включая профилактику заболеваний и формирование здорового образа жизни;</a:t>
            </a:r>
          </a:p>
          <a:p>
            <a:r>
              <a:rPr lang="ru-RU" dirty="0" smtClean="0"/>
              <a:t>развитие кадровых ресурсов в здравоохранении;</a:t>
            </a:r>
          </a:p>
          <a:p>
            <a:r>
              <a:rPr lang="ru-RU" dirty="0" smtClean="0"/>
              <a:t>развитие информационных технологий в здравоохранении.</a:t>
            </a:r>
          </a:p>
          <a:p>
            <a:pPr>
              <a:buNone/>
            </a:pPr>
            <a:r>
              <a:rPr lang="ru-RU" b="1" dirty="0" smtClean="0"/>
              <a:t>Достижению целей будет способствовать реализация следующих региональных проектов:</a:t>
            </a:r>
          </a:p>
          <a:p>
            <a:pPr lvl="0"/>
            <a:r>
              <a:rPr lang="ru-RU" dirty="0" smtClean="0"/>
              <a:t>Обеспечение медицинских организаций системы здравоохранения Кировской области квалифицированными кадрами.</a:t>
            </a:r>
          </a:p>
          <a:p>
            <a:pPr lvl="0"/>
            <a:r>
              <a:rPr lang="ru-RU" dirty="0" smtClean="0"/>
              <a:t>Развитие детского здравоохранения Кировской области, включая создание современной инфраструктуры оказания медицинской помощи детям.</a:t>
            </a:r>
          </a:p>
          <a:p>
            <a:pPr lvl="0"/>
            <a:r>
              <a:rPr lang="ru-RU" dirty="0" smtClean="0"/>
              <a:t>Борьба с онкологическими заболеваниями в Кировской области.</a:t>
            </a:r>
          </a:p>
          <a:p>
            <a:pPr lvl="0"/>
            <a:r>
              <a:rPr lang="ru-RU" dirty="0" smtClean="0"/>
              <a:t>Борьба с </a:t>
            </a:r>
            <a:r>
              <a:rPr lang="ru-RU" dirty="0" err="1" smtClean="0"/>
              <a:t>сердечно-сосудистыми</a:t>
            </a:r>
            <a:r>
              <a:rPr lang="ru-RU" dirty="0" smtClean="0"/>
              <a:t> заболеваниями в Кировской области.</a:t>
            </a:r>
          </a:p>
          <a:p>
            <a:pPr lvl="0"/>
            <a:r>
              <a:rPr lang="ru-RU" dirty="0" smtClean="0"/>
              <a:t>Развитие системы оказания первичной медико-санитарной помощи в Кировской области.</a:t>
            </a:r>
          </a:p>
          <a:p>
            <a:pPr lvl="0"/>
            <a:r>
              <a:rPr lang="ru-RU" dirty="0" smtClean="0"/>
              <a:t>Создание единого цифрового контура в здравоохранении Кировской области на основе единой государственной информационной системы в сфере здравоохранения (ЕГИСЗ).</a:t>
            </a:r>
          </a:p>
          <a:p>
            <a:pPr lvl="0"/>
            <a:r>
              <a:rPr lang="ru-RU" dirty="0" smtClean="0"/>
              <a:t>Системная поддержка и повышение качества жизни граждан старшего поколения в Кировской области.</a:t>
            </a:r>
          </a:p>
          <a:p>
            <a:pPr lvl="0"/>
            <a:r>
              <a:rPr lang="ru-RU" dirty="0" smtClean="0"/>
              <a:t>Формирование системы мотивации граждан Кировской области к здоровому образу жизни, включая здоровое питание и отказ от вредных привычек.</a:t>
            </a:r>
          </a:p>
          <a:p>
            <a:pPr lvl="0"/>
            <a:r>
              <a:rPr lang="ru-RU" dirty="0" smtClean="0"/>
              <a:t>Финансовая поддержка семей при рождении детей в Кировской области.</a:t>
            </a:r>
          </a:p>
          <a:p>
            <a:pPr lvl="0"/>
            <a:r>
              <a:rPr lang="ru-RU" dirty="0" smtClean="0"/>
              <a:t>Содействие занятости женщин – создание в Кировской области условий дошкольного образования для детей в возрасте до трех лет.</a:t>
            </a:r>
          </a:p>
          <a:p>
            <a:pPr lvl="0"/>
            <a:r>
              <a:rPr lang="ru-RU" dirty="0" smtClean="0"/>
              <a:t>Создание цифровой инфраструктуры передачи данных для органов исполнительной власти, социально-значимых учреждений и домохозяйств Кировской области.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Рисунок 4" descr="c76d24e8c59f033bb7ae546cd5d0a09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290" y="1071546"/>
            <a:ext cx="1045686" cy="1000108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786710" cy="57148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Развитие системы образования, деятельность органов опеки и попечительства</a:t>
            </a:r>
            <a:endParaRPr lang="ru-RU" sz="2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7250" y="500063"/>
            <a:ext cx="7632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Структура общеобразовательных учреждений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28688" y="857250"/>
            <a:ext cx="40005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5 муниципальных школ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3 муниципальных учреждения дополнительного образования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2 государственных учреждения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КОГОБУСШ с УИОП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КОГПОБУ ССЭТ</a:t>
            </a:r>
          </a:p>
          <a:p>
            <a:pPr>
              <a:spcBef>
                <a:spcPct val="50000"/>
              </a:spcBef>
            </a:pPr>
            <a:endParaRPr lang="ru-RU" b="1" dirty="0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428625" y="3143250"/>
            <a:ext cx="4537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6 дошкольных образовательных учреждений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285750" y="3786188"/>
            <a:ext cx="60721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/>
              <a:t>329</a:t>
            </a:r>
            <a:r>
              <a:rPr lang="ru-RU" sz="1600" dirty="0" smtClean="0"/>
              <a:t> </a:t>
            </a:r>
            <a:r>
              <a:rPr lang="ru-RU" sz="1600" dirty="0"/>
              <a:t>воспитанников на начало </a:t>
            </a:r>
            <a:r>
              <a:rPr lang="ru-RU" sz="1600" dirty="0" smtClean="0"/>
              <a:t>2020-2021 </a:t>
            </a:r>
            <a:r>
              <a:rPr lang="ru-RU" sz="1600" dirty="0"/>
              <a:t>учебного года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000628" y="785794"/>
            <a:ext cx="414337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Образовательные учреждения участвуют в реализации:</a:t>
            </a:r>
          </a:p>
          <a:p>
            <a:pPr>
              <a:spcBef>
                <a:spcPct val="50000"/>
              </a:spcBef>
            </a:pPr>
            <a:r>
              <a:rPr lang="ru-RU" sz="1600" dirty="0" smtClean="0"/>
              <a:t>Государственной программы РФ «Развитие образования на 2013-2020 годы»</a:t>
            </a:r>
          </a:p>
          <a:p>
            <a:pPr>
              <a:spcBef>
                <a:spcPct val="50000"/>
              </a:spcBef>
            </a:pPr>
            <a:r>
              <a:rPr lang="ru-RU" sz="1600" dirty="0" smtClean="0"/>
              <a:t>Государственной программы «Развитие образования Кировской области на 2015-2020 годы»</a:t>
            </a:r>
          </a:p>
          <a:p>
            <a:pPr>
              <a:spcBef>
                <a:spcPct val="50000"/>
              </a:spcBef>
            </a:pPr>
            <a:r>
              <a:rPr lang="ru-RU" sz="1600" dirty="0" smtClean="0"/>
              <a:t>Муниципальной программы Санчурского муниципального округа «Развитие образования» на 2021-2025 годы</a:t>
            </a:r>
            <a:endParaRPr lang="ru-RU" sz="1600" dirty="0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42844" y="4826675"/>
            <a:ext cx="850112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Основной формой устройства детей является опека и попечительство. По состоянию на 01.07.2020 на учете состоят:</a:t>
            </a:r>
          </a:p>
          <a:p>
            <a:r>
              <a:rPr lang="ru-RU" dirty="0" smtClean="0"/>
              <a:t>- 93 подопечных, имеющих установленный социальный статус; </a:t>
            </a:r>
          </a:p>
          <a:p>
            <a:r>
              <a:rPr lang="ru-RU" dirty="0" smtClean="0"/>
              <a:t>- 19 детей находятся под опекой (попечительством) по заявлению родителей; </a:t>
            </a:r>
          </a:p>
          <a:p>
            <a:r>
              <a:rPr lang="ru-RU" dirty="0" smtClean="0"/>
              <a:t>- 82 ребенка воспитывается в 34 приемных семьях; </a:t>
            </a:r>
          </a:p>
          <a:p>
            <a:r>
              <a:rPr lang="ru-RU" dirty="0" smtClean="0"/>
              <a:t>- 10 детей – в 8 опекунских семьях.</a:t>
            </a:r>
          </a:p>
          <a:p>
            <a:r>
              <a:rPr lang="ru-RU" dirty="0" smtClean="0"/>
              <a:t>Состоит на учете усыновленных 4 ребенка  в 3 семьях. </a:t>
            </a:r>
            <a:endParaRPr lang="ru-RU" dirty="0"/>
          </a:p>
        </p:txBody>
      </p:sp>
      <p:pic>
        <p:nvPicPr>
          <p:cNvPr id="15" name="Picture 22" descr="5803182-Children-are-going-to-the-school--Stock-Vector-school-carto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285992"/>
            <a:ext cx="10795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1" descr="detivos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786190"/>
            <a:ext cx="1428750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48945-familiar-insurance-symbo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86" y="592137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8229600" cy="6858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 smtClean="0"/>
              <a:t>Основной целью сферы образования </a:t>
            </a:r>
            <a:r>
              <a:rPr lang="ru-RU" dirty="0" smtClean="0"/>
              <a:t>является обеспечение доступности качественного образования, воспитание гармонично развитой личности и социально ответственного гражданина общества.</a:t>
            </a:r>
          </a:p>
          <a:p>
            <a:pPr>
              <a:buNone/>
            </a:pPr>
            <a:r>
              <a:rPr lang="ru-RU" b="1" dirty="0" smtClean="0"/>
              <a:t>Достижение этой цели будет обеспечено путем реализации следующих задач:</a:t>
            </a:r>
          </a:p>
          <a:p>
            <a:r>
              <a:rPr lang="ru-RU" dirty="0" smtClean="0"/>
              <a:t>создание условий, обеспечивающих равную доступность общего и дополнительного образования;</a:t>
            </a:r>
          </a:p>
          <a:p>
            <a:r>
              <a:rPr lang="ru-RU" dirty="0" smtClean="0"/>
              <a:t>повышение качества предоставляемых образовательных услуг;</a:t>
            </a:r>
          </a:p>
          <a:p>
            <a:r>
              <a:rPr lang="ru-RU" dirty="0" smtClean="0"/>
              <a:t>обновление педагогического корпуса, укрепление кадрового потенциала системы образования округа;</a:t>
            </a:r>
          </a:p>
          <a:p>
            <a:r>
              <a:rPr lang="ru-RU" dirty="0" smtClean="0"/>
              <a:t>развитие системы гражданско-патриотического воспитания;</a:t>
            </a:r>
          </a:p>
          <a:p>
            <a:r>
              <a:rPr lang="ru-RU" dirty="0" smtClean="0"/>
              <a:t>развитие системы работы с одаренными и мотивированными детьми и подростками;</a:t>
            </a:r>
          </a:p>
          <a:p>
            <a:r>
              <a:rPr lang="ru-RU" dirty="0" smtClean="0"/>
              <a:t>создание материальной базы, соответствующей современным требованиям.</a:t>
            </a:r>
          </a:p>
          <a:p>
            <a:pPr>
              <a:buNone/>
            </a:pPr>
            <a:r>
              <a:rPr lang="ru-RU" b="1" dirty="0" smtClean="0"/>
              <a:t>Достижению данных целей будет способствовать участие в следующих национальных и региональных проектах:</a:t>
            </a:r>
          </a:p>
          <a:p>
            <a:r>
              <a:rPr lang="ru-RU" dirty="0" smtClean="0"/>
              <a:t>1. Национальный проект «Образование»;</a:t>
            </a:r>
          </a:p>
          <a:p>
            <a:r>
              <a:rPr lang="ru-RU" dirty="0" smtClean="0"/>
              <a:t>2. Федеральный проект «Успех каждому ребенку».</a:t>
            </a:r>
          </a:p>
          <a:p>
            <a:r>
              <a:rPr lang="ru-RU" dirty="0" smtClean="0"/>
              <a:t>Региональные проекты:</a:t>
            </a:r>
          </a:p>
          <a:p>
            <a:pPr lvl="0"/>
            <a:r>
              <a:rPr lang="ru-RU" dirty="0" smtClean="0"/>
              <a:t>«Создание современных школ в Кировской области»;</a:t>
            </a:r>
          </a:p>
          <a:p>
            <a:pPr lvl="0"/>
            <a:r>
              <a:rPr lang="ru-RU" dirty="0" smtClean="0"/>
              <a:t>«Успех каждому ребенку»;</a:t>
            </a:r>
          </a:p>
          <a:p>
            <a:pPr lvl="0"/>
            <a:r>
              <a:rPr lang="ru-RU" dirty="0" smtClean="0"/>
              <a:t>«Учитель будущего Кировской области»;</a:t>
            </a:r>
          </a:p>
          <a:p>
            <a:pPr lvl="0"/>
            <a:r>
              <a:rPr lang="ru-RU" dirty="0" smtClean="0"/>
              <a:t>«Цифровая образовательная среда»;</a:t>
            </a:r>
          </a:p>
          <a:p>
            <a:pPr lvl="0"/>
            <a:r>
              <a:rPr lang="ru-RU" dirty="0" smtClean="0"/>
              <a:t>«Развитие социальной активности в Кировской области».</a:t>
            </a:r>
          </a:p>
          <a:p>
            <a:pPr>
              <a:buNone/>
            </a:pPr>
            <a:r>
              <a:rPr lang="ru-RU" b="1" dirty="0" smtClean="0"/>
              <a:t>Основной целью деятельности органов опеки  </a:t>
            </a:r>
            <a:r>
              <a:rPr lang="ru-RU" dirty="0" smtClean="0"/>
              <a:t>является защита законных прав и интересов детей и граждан, нуждающихся в установлении над ними опеки (попечительства), или находящихся под опекой (попечительством),  обеспечение права ребенка на семью. </a:t>
            </a:r>
          </a:p>
          <a:p>
            <a:pPr>
              <a:buNone/>
            </a:pPr>
            <a:r>
              <a:rPr lang="ru-RU" b="1" dirty="0" smtClean="0"/>
              <a:t>Достижение этой цели будет обеспечено путем реализации следующих задач:</a:t>
            </a:r>
          </a:p>
          <a:p>
            <a:r>
              <a:rPr lang="ru-RU" dirty="0" smtClean="0"/>
              <a:t>профилактика социального сиротства, </a:t>
            </a:r>
          </a:p>
          <a:p>
            <a:r>
              <a:rPr lang="ru-RU" dirty="0" smtClean="0"/>
              <a:t>создание условий для качественного роста числа граждан, желающих принять ребенка (детей) на воспитание в свои семьи;</a:t>
            </a:r>
          </a:p>
          <a:p>
            <a:r>
              <a:rPr lang="ru-RU" dirty="0" smtClean="0"/>
              <a:t>уменьшения численности родителей (иных законных представителей), не исполняющих обязанности по воспитанию, обучению и содержанию своих детей;</a:t>
            </a:r>
          </a:p>
          <a:p>
            <a:r>
              <a:rPr lang="ru-RU" dirty="0" smtClean="0"/>
              <a:t>уменьшения случаев нарушения личных неимущественных и имущественных прав несовершеннолетних;</a:t>
            </a:r>
          </a:p>
          <a:p>
            <a:r>
              <a:rPr lang="ru-RU" dirty="0" smtClean="0"/>
              <a:t>реализация имущественных прав лицами из числа детей-сирот и детей, оставшихся без попечения родителей на обеспечение жильем.</a:t>
            </a:r>
          </a:p>
          <a:p>
            <a:pPr>
              <a:buNone/>
            </a:pPr>
            <a:r>
              <a:rPr lang="ru-RU" b="1" dirty="0" smtClean="0"/>
              <a:t>Достижению данных целей будет способствовать участие в следующих национальных и региональных проектах:</a:t>
            </a:r>
          </a:p>
          <a:p>
            <a:pPr lvl="0"/>
            <a:r>
              <a:rPr lang="ru-RU" dirty="0" smtClean="0"/>
              <a:t>Национальный проект «Образование». </a:t>
            </a:r>
          </a:p>
          <a:p>
            <a:pPr lvl="0"/>
            <a:r>
              <a:rPr lang="ru-RU" dirty="0" smtClean="0"/>
              <a:t>Региональный проект «Поддержка семей Кировской области, имеющих детей».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Рисунок 4" descr="c76d24e8c59f033bb7ae546cd5d0a09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290" y="1071546"/>
            <a:ext cx="1045686" cy="1000108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214314"/>
            <a:ext cx="8229600" cy="78579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n w="12700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Развитие культурного и духовно-нравственного потенциала</a:t>
            </a:r>
            <a:endParaRPr lang="ru-RU" sz="2000" b="1" dirty="0">
              <a:ln w="12700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00562" y="3857628"/>
            <a:ext cx="4643438" cy="335756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МБУ ДО ДШИ пгт Санчурск</a:t>
            </a:r>
          </a:p>
          <a:p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Обучается 93 человека.</a:t>
            </a:r>
          </a:p>
          <a:p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В учреждении реализуются образовательные программы:</a:t>
            </a:r>
          </a:p>
          <a:p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- дополнительная предпрофессиональная общеобразовательная программа в области музыкального искусства «фортепиано» - занимаются 14 детей;</a:t>
            </a:r>
          </a:p>
          <a:p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- реализуются две программы для дошкольников: раннего – эстетического развития и «Малышкина школа».</a:t>
            </a:r>
          </a:p>
          <a:p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4803804"/>
            <a:ext cx="4497388" cy="23399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Санчурский исторический музей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Основной фонд исторического музея составляет 6990 экземпляров.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1-е полугодие 2020 года музей посетило 1911 человек.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Продолжается работа по внесению музейных предметов в Государственный каталог РФ (за 1-е полугодие 2020 года внесено 422 предмета).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357298"/>
            <a:ext cx="4498975" cy="335758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МБУК Санчурская МБС</a:t>
            </a:r>
          </a:p>
          <a:p>
            <a:pPr algn="just">
              <a:spcBef>
                <a:spcPts val="0"/>
              </a:spcBef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В структуру входят центральная библиотека с детским отделом в пгт Санчурск, филиалы: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Шишовский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Городищенский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Б-Ихтиальский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 Галицкий,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Матвинурский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Сметанинский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 Заозерский,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Вотчинский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Люмпанурский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Корляковский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>
              <a:spcBef>
                <a:spcPts val="0"/>
              </a:spcBef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Всего работников -20, основной персонал-20.</a:t>
            </a:r>
          </a:p>
          <a:p>
            <a:pPr algn="just">
              <a:spcBef>
                <a:spcPts val="0"/>
              </a:spcBef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Посещений библиотек за 1-е полугодие 2020 года составило 42319 человек</a:t>
            </a:r>
          </a:p>
          <a:p>
            <a:pPr algn="just">
              <a:spcBef>
                <a:spcPts val="0"/>
              </a:spcBef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Книговыдача составила – 58849 экземпляров.</a:t>
            </a:r>
          </a:p>
          <a:p>
            <a:pPr algn="just">
              <a:spcBef>
                <a:spcPts val="0"/>
              </a:spcBef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За первое полугодие 2020 года в библиотеки района поступило 163 экземпляра книг на общую сумму 4186 руб. 23 коп.,  книжный фонд составляет 177969 экземпляров литературы.</a:t>
            </a:r>
          </a:p>
          <a:p>
            <a:endParaRPr lang="ru-RU" b="0" dirty="0" smtClean="0"/>
          </a:p>
          <a:p>
            <a:endParaRPr lang="ru-RU" b="0" dirty="0" smtClean="0"/>
          </a:p>
          <a:p>
            <a:endParaRPr lang="ru-RU" b="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0" y="428604"/>
            <a:ext cx="4572000" cy="428628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МБУК Санчурская ЦКС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 состав МБУК Санчурская ЦКС  входит 11 структурных подразделений (9 сельских и 2 районных). Штатная численность в учреждении составляет 37,3 ставок.</a:t>
            </a:r>
          </a:p>
          <a:p>
            <a:pPr marL="0" indent="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полугодии 2020 года в учреждении функционировало 82 клубных объединения. </a:t>
            </a:r>
          </a:p>
          <a:p>
            <a:pPr marL="0" indent="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Было проведено 300 мероприятий, которые посетило 28100 человек. </a:t>
            </a:r>
          </a:p>
          <a:p>
            <a:pPr marL="0" indent="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Проведено 30 показов концертных программ в стационаре, 7 показов концертных программ на выезде. </a:t>
            </a:r>
          </a:p>
          <a:p>
            <a:pPr marL="0" indent="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Проведено 370 киносеансов, которые посетило 2975 человек.</a:t>
            </a:r>
          </a:p>
          <a:p>
            <a:pPr marL="0" indent="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 МБУК Санчурская ЦКС в мае текущего года выполнены работы по замене механики и одежды сцены в Санчурском РДК. По проекту «Культура малой родины» выделена субсидия из областного и местного бюджетов на обеспечение развития и укрепление материально - технической базы домов культуры в населенных пунктах с числом жителей 50 тысяч и составила 1177,10 тыс. руб.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-24"/>
            <a:ext cx="576113" cy="7143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9" name="Picture 3" descr="Z:\Криницына О.Н\Одежда сцены\IMG_02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642783"/>
            <a:ext cx="1428760" cy="95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Z:\Криницына О.Н\Одежда сцены\i.jf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1170" y="3643314"/>
            <a:ext cx="1299524" cy="948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image0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20293" y="3571876"/>
            <a:ext cx="1826561" cy="1028351"/>
          </a:xfrm>
          <a:prstGeom prst="rect">
            <a:avLst/>
          </a:prstGeom>
        </p:spPr>
      </p:pic>
      <p:pic>
        <p:nvPicPr>
          <p:cNvPr id="12" name="Рисунок 11" descr="sjfa8-lpvk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596" y="4214818"/>
            <a:ext cx="2643174" cy="533436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214290"/>
            <a:ext cx="8401080" cy="664371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b="1" dirty="0" smtClean="0"/>
              <a:t>Основной целью в сфере развития культурного и духовно- нравственного потенциала является</a:t>
            </a:r>
            <a:r>
              <a:rPr lang="ru-RU" sz="3300" dirty="0" smtClean="0"/>
              <a:t> его эффективное использование и развитие, создание условий для развития творческого потенциала населения, обеспечение сохранности этнокультурных особенностей Санчурского муниципального округа.</a:t>
            </a:r>
          </a:p>
          <a:p>
            <a:pPr>
              <a:buNone/>
            </a:pPr>
            <a:r>
              <a:rPr lang="ru-RU" sz="3300" b="1" dirty="0" smtClean="0"/>
              <a:t>Достижение цели будет обеспечиваться путем решения следующих задач:</a:t>
            </a:r>
          </a:p>
          <a:p>
            <a:r>
              <a:rPr lang="ru-RU" sz="3300" dirty="0" smtClean="0"/>
              <a:t>обеспечение развития кадрового потенциала в сфере культуры и искусства;</a:t>
            </a:r>
          </a:p>
          <a:p>
            <a:r>
              <a:rPr lang="ru-RU" sz="3300" dirty="0" smtClean="0"/>
              <a:t>организация и поддержка театрального и профессионального исполнительского искусства, народного творчества;</a:t>
            </a:r>
          </a:p>
          <a:p>
            <a:r>
              <a:rPr lang="ru-RU" sz="3300" dirty="0" smtClean="0"/>
              <a:t>развитие музейной и выставочной деятельности; развитие библиотечного дела;</a:t>
            </a:r>
          </a:p>
          <a:p>
            <a:r>
              <a:rPr lang="ru-RU" sz="3300" dirty="0" smtClean="0"/>
              <a:t>совершенствование системы государственной охраны объектов культурного наследия и осуществление работ по сохранению объектов культурного наследия, расположенных на территории Санчурского муниципального округа;</a:t>
            </a:r>
          </a:p>
          <a:p>
            <a:r>
              <a:rPr lang="ru-RU" sz="3300" dirty="0" smtClean="0"/>
              <a:t>модернизация материально-технической базы сферы культуры.</a:t>
            </a:r>
          </a:p>
          <a:p>
            <a:pPr>
              <a:buNone/>
            </a:pPr>
            <a:r>
              <a:rPr lang="ru-RU" sz="3300" b="1" dirty="0" smtClean="0"/>
              <a:t>Достижению целей будет способствовать реализация следующих региональных проектов:</a:t>
            </a:r>
          </a:p>
          <a:p>
            <a:pPr lvl="0"/>
            <a:r>
              <a:rPr lang="ru-RU" sz="3300" dirty="0" smtClean="0"/>
              <a:t>Обеспечение	качественно	нового	уровня	развития инфраструктуры культуры Кировской области.</a:t>
            </a:r>
          </a:p>
          <a:p>
            <a:pPr lvl="0"/>
            <a:r>
              <a:rPr lang="ru-RU" sz="3300" dirty="0" smtClean="0"/>
              <a:t>Создание	условий	для	реализации	творческого потенциала жителей Кировской области.</a:t>
            </a:r>
          </a:p>
          <a:p>
            <a:pPr lvl="0"/>
            <a:r>
              <a:rPr lang="ru-RU" sz="3300" dirty="0" err="1" smtClean="0"/>
              <a:t>Цифровизация</a:t>
            </a:r>
            <a:r>
              <a:rPr lang="ru-RU" sz="3300" dirty="0" smtClean="0"/>
              <a:t>	 услуг	и	формирование	информационного пространства в сфере культуры Кировской области.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142852"/>
            <a:ext cx="576113" cy="7143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Повышение эффективности реализации молодежной политики и развитие физической культуры и спорта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071547"/>
            <a:ext cx="8643998" cy="378621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b="1" dirty="0" smtClean="0"/>
              <a:t>Основной целью в формировании молодежной политики является </a:t>
            </a:r>
            <a:r>
              <a:rPr lang="ru-RU" sz="5600" dirty="0" smtClean="0"/>
              <a:t>создание условий для обеспечения успешной самореализации молодежи, направленной на раскрытие ее потенциала. </a:t>
            </a:r>
          </a:p>
          <a:p>
            <a:pPr>
              <a:buNone/>
            </a:pPr>
            <a:r>
              <a:rPr lang="ru-RU" sz="5600" dirty="0" smtClean="0"/>
              <a:t>Молодёжь от 14 до 18 лет вовлечена в деятельность  Санчурского районного отделения регионального отделения общероссийской общественно-государственной детской – юношеской организации «Российское движение школьников» и районного отделения Всероссийского детско-юношеского военно-патриотического общественного движения «ЮНАРМИЯ».  Активно действуют добровольческие объединения «Добрая воля» и «Волонтеры культуры». Молодёжь от 18 до 30 лет имеют возможность самореализации и развития только в учреждениях культуры округа.</a:t>
            </a:r>
          </a:p>
          <a:p>
            <a:pPr>
              <a:buNone/>
            </a:pPr>
            <a:r>
              <a:rPr lang="ru-RU" sz="5600" b="1" dirty="0" smtClean="0"/>
              <a:t>Достижению целей будет способствовать реализация следующих региональных проектов:</a:t>
            </a:r>
          </a:p>
          <a:p>
            <a:pPr lvl="0"/>
            <a:r>
              <a:rPr lang="ru-RU" sz="5600" dirty="0" smtClean="0"/>
              <a:t>Развитие социальной активности в Кировской области.</a:t>
            </a:r>
          </a:p>
          <a:p>
            <a:pPr lvl="0"/>
            <a:r>
              <a:rPr lang="ru-RU" sz="5600" dirty="0" smtClean="0"/>
              <a:t>Создание для всех категорий и групп населения условий для занятий физической культурой и спортом, массовым спортом, в том числе повышение уровня обеспеченности населения объектами спорта, а также подготовка спортивного резерва в Кировской области.</a:t>
            </a:r>
          </a:p>
          <a:p>
            <a:pPr lvl="0"/>
            <a:r>
              <a:rPr lang="ru-RU" sz="5600" dirty="0" smtClean="0"/>
              <a:t>Создание условий для реализации творческого потенциала жителей Кировской области.</a:t>
            </a:r>
          </a:p>
          <a:p>
            <a:pPr lvl="0"/>
            <a:r>
              <a:rPr lang="ru-RU" sz="5600" dirty="0" smtClean="0"/>
              <a:t>Обеспечение качественно нового уровня развития инфраструктуры культуры Кировской области.</a:t>
            </a:r>
          </a:p>
          <a:p>
            <a:pPr lvl="0"/>
            <a:r>
              <a:rPr lang="ru-RU" sz="5600" dirty="0" smtClean="0"/>
              <a:t>Популяризация предпринимательства в Кировской области.</a:t>
            </a:r>
          </a:p>
          <a:p>
            <a:pPr lvl="0"/>
            <a:r>
              <a:rPr lang="ru-RU" sz="5600" dirty="0" smtClean="0"/>
              <a:t>Развитие жилищного строительства и обеспечение граждан жильем в Кировской области.</a:t>
            </a:r>
          </a:p>
          <a:p>
            <a:endParaRPr lang="ru-RU" sz="1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500594"/>
            <a:ext cx="9144000" cy="242886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dirty="0" smtClean="0"/>
              <a:t>В рамках национального проекта «Демография» и федерального проекта «Спорт-норма жизни» на территории Санчурского муниципального округа в апреле текущего года был приобретён и установлен комплект спортивно-технологического оборудования на сумму 2927,98 тыс. руб., в том числе средства местного бюджета 29,28 тыс. руб. и федерального (областного) бюджета 2898,7 тыс. руб. </a:t>
            </a:r>
          </a:p>
          <a:p>
            <a:pPr>
              <a:buNone/>
            </a:pPr>
            <a:r>
              <a:rPr lang="ru-RU" sz="5600" b="1" dirty="0" smtClean="0"/>
              <a:t>Основными целями государственной политики в сфере физической культуры и спорта являются:</a:t>
            </a:r>
          </a:p>
          <a:p>
            <a:r>
              <a:rPr lang="ru-RU" sz="5600" dirty="0" smtClean="0"/>
              <a:t>создание условий, обеспечивающих возможность гражданам систематически заниматься физической культурой и спортом;</a:t>
            </a:r>
          </a:p>
          <a:p>
            <a:r>
              <a:rPr lang="ru-RU" sz="5600" dirty="0" smtClean="0"/>
              <a:t>повышение уровня спорта высших достижений в Кировской области.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142852"/>
            <a:ext cx="576113" cy="7143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6" name="Picture 12" descr="C:\Users\user_ekz\AppData\Local\Temp\IMG-20201109-WA0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753" y="5715016"/>
            <a:ext cx="1428527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Nats-proekty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5786454"/>
            <a:ext cx="1000963" cy="100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yemblemayunarmiya.jpg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45627" y="2428868"/>
            <a:ext cx="998373" cy="724497"/>
          </a:xfrm>
          <a:prstGeom prst="rect">
            <a:avLst/>
          </a:prstGeom>
        </p:spPr>
      </p:pic>
      <p:pic>
        <p:nvPicPr>
          <p:cNvPr id="9" name="Рисунок 8" descr="qzjVZ32bkP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539" y="3786190"/>
            <a:ext cx="868461" cy="698795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785786" y="142852"/>
            <a:ext cx="8229600" cy="5715040"/>
          </a:xfrm>
        </p:spPr>
        <p:txBody>
          <a:bodyPr>
            <a:normAutofit fontScale="70000" lnSpcReduction="20000"/>
          </a:bodyPr>
          <a:lstStyle/>
          <a:p>
            <a:pPr indent="34290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Стратегия социально-экономического развития  Санчурского муниципального округа на период до 2035 года (далее – Стратегия) разработана в соответствии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с:</a:t>
            </a:r>
          </a:p>
          <a:p>
            <a:pPr indent="3429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Федеральным законом от 28.06.2014 № 172-ФЗ «О стратегическом планировании в Российской Федерации»,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Кировской области от 12.05.2015 № 526-ЗО «О стратегическом планировании в Кировской области»,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Думы Санчурского городского округа Кировской области первого созыва №7/115 от 25.02.2020 «О стратегическом планировании в муниципальном образовании Санчурский муниципальный округ Кировской области».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Стратегии проводилась с учетом Указа Президента Российской Федерации от 07.05.2018 № 204 «О национальных целях и стратегических задачах развития Российской Федерации на период до 2024 года» (далее – Указ от 07.05.2018 № 204).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4282" y="142852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10" name="Picture 5" descr="aTqLqorE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5084763"/>
            <a:ext cx="21590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dc7ejdaM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071546"/>
            <a:ext cx="271463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dc7ejdaM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714488"/>
            <a:ext cx="271463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dc7ejdaM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285992"/>
            <a:ext cx="271463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Обеспечение социальной защищенности и занятости населения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71546"/>
            <a:ext cx="4495800" cy="578645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600" dirty="0" smtClean="0"/>
              <a:t>КОГАУСО «Межрайонный комплексный центр социального обслуживания населения в Яранском районе»</a:t>
            </a:r>
          </a:p>
          <a:p>
            <a:pPr>
              <a:buNone/>
            </a:pPr>
            <a:r>
              <a:rPr lang="ru-RU" sz="2600" b="1" dirty="0" smtClean="0"/>
              <a:t>В структуру учреждения входят:</a:t>
            </a:r>
          </a:p>
          <a:p>
            <a:pPr lvl="0"/>
            <a:r>
              <a:rPr lang="ru-RU" sz="2600" dirty="0" smtClean="0"/>
              <a:t>Отделение срочного социального обслуживания</a:t>
            </a:r>
          </a:p>
          <a:p>
            <a:pPr lvl="0"/>
            <a:r>
              <a:rPr lang="ru-RU" sz="2600" dirty="0" smtClean="0"/>
              <a:t>2 отделения социального обслуживания на дому граждан пожилого возраста и инвалидов  </a:t>
            </a:r>
          </a:p>
          <a:p>
            <a:pPr lvl="0"/>
            <a:r>
              <a:rPr lang="ru-RU" sz="2600" dirty="0" smtClean="0"/>
              <a:t>геронтологическое отделение на 20 койко-мест.</a:t>
            </a:r>
          </a:p>
          <a:p>
            <a:pPr lvl="0"/>
            <a:r>
              <a:rPr lang="ru-RU" sz="2600" dirty="0" smtClean="0"/>
              <a:t>Отделение по работе с семьями и детьми</a:t>
            </a:r>
          </a:p>
          <a:p>
            <a:pPr lvl="0"/>
            <a:r>
              <a:rPr lang="ru-RU" sz="2600" dirty="0" smtClean="0"/>
              <a:t>отделение дневного пребывания граждан пожилого возраста и инвалидов</a:t>
            </a:r>
          </a:p>
          <a:p>
            <a:pPr>
              <a:buNone/>
            </a:pPr>
            <a:r>
              <a:rPr lang="ru-RU" sz="2600" b="1" dirty="0" smtClean="0"/>
              <a:t>Перед  учреждением стоят следующие задачи </a:t>
            </a:r>
          </a:p>
          <a:p>
            <a:pPr>
              <a:buNone/>
            </a:pPr>
            <a:r>
              <a:rPr lang="ru-RU" sz="2600" dirty="0" smtClean="0"/>
              <a:t>повышение качества жизни пожилых граждан и инвалидов, семей с детьми  на основе внедрения новых форм и методов социального обслуживания; </a:t>
            </a:r>
          </a:p>
          <a:p>
            <a:pPr>
              <a:buNone/>
            </a:pPr>
            <a:r>
              <a:rPr lang="ru-RU" sz="2600" dirty="0" smtClean="0"/>
              <a:t>совершенствования деятельности структурных подразделений,  обеспечения доступности социальных услуг.  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495800" cy="578645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600" dirty="0" smtClean="0"/>
              <a:t>В сфере занятости населения основной целью является содействие реализации прав граждан на полную, продуктивную и свободно избранную занятость, удовлетворение потребностей работодателей в квалифицированных кадрах. </a:t>
            </a:r>
          </a:p>
          <a:p>
            <a:pPr>
              <a:buNone/>
            </a:pPr>
            <a:r>
              <a:rPr lang="ru-RU" sz="2600" dirty="0" smtClean="0"/>
              <a:t>В экономике округа трудится около 2,5 тыс. человек или 30,2% от всего населения/59,1% от трудовых ресурсов округа.</a:t>
            </a:r>
          </a:p>
          <a:p>
            <a:pPr>
              <a:buNone/>
            </a:pPr>
            <a:r>
              <a:rPr lang="ru-RU" sz="2600" dirty="0" smtClean="0"/>
              <a:t>Численность безработных граждан на 01.01.2020 – 75 человек.</a:t>
            </a:r>
          </a:p>
          <a:p>
            <a:pPr>
              <a:buNone/>
            </a:pPr>
            <a:r>
              <a:rPr lang="ru-RU" sz="2600" dirty="0" smtClean="0"/>
              <a:t>Уровень безработицы по муниципальному округу – 2,3% от числа экономически активного населения</a:t>
            </a:r>
          </a:p>
          <a:p>
            <a:pPr>
              <a:buNone/>
            </a:pPr>
            <a:r>
              <a:rPr lang="ru-RU" sz="2600" dirty="0" smtClean="0"/>
              <a:t>Средняя месячная заработная плата по округу за 2019 год 17065,9 рублей (рост 108% к уровню 2018 года)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6" name="Picture 15" descr="refrigerator-repa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5072074"/>
            <a:ext cx="1452563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 descr="coin-clip-art-acq7ygzc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643446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b674c25_91fe_4871_8a7d_59cc93dd2e6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5643578"/>
            <a:ext cx="2357454" cy="132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543956" cy="555468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Для достижения поставленной цели необходимо решить следующие задачи: </a:t>
            </a:r>
          </a:p>
          <a:p>
            <a:r>
              <a:rPr lang="ru-RU" dirty="0" smtClean="0"/>
              <a:t>повышение качества рабочей силы и обеспечение работодателей</a:t>
            </a:r>
          </a:p>
          <a:p>
            <a:r>
              <a:rPr lang="ru-RU" dirty="0" smtClean="0"/>
              <a:t>квалифицированными кадрами;</a:t>
            </a:r>
          </a:p>
          <a:p>
            <a:r>
              <a:rPr lang="ru-RU" dirty="0" smtClean="0"/>
              <a:t>содействие трудоустройству граждан.</a:t>
            </a:r>
          </a:p>
          <a:p>
            <a:pPr>
              <a:buNone/>
            </a:pPr>
            <a:r>
              <a:rPr lang="ru-RU" dirty="0" smtClean="0"/>
              <a:t>Достижению целей будет способствовать реализация следующих региональных проектов:</a:t>
            </a:r>
          </a:p>
          <a:p>
            <a:r>
              <a:rPr lang="ru-RU" dirty="0" smtClean="0"/>
              <a:t>1.	Системная поддержка и повышение качества жизни граждан старшего поколения в Кировской области.</a:t>
            </a:r>
          </a:p>
          <a:p>
            <a:r>
              <a:rPr lang="ru-RU" dirty="0" smtClean="0"/>
              <a:t>2.	Финансовая поддержка семей при рождении детей в Кировской области.</a:t>
            </a:r>
          </a:p>
          <a:p>
            <a:r>
              <a:rPr lang="ru-RU" dirty="0" smtClean="0"/>
              <a:t>3.	Поддержка семей Кировской области, имеющих детей.</a:t>
            </a:r>
          </a:p>
          <a:p>
            <a:r>
              <a:rPr lang="ru-RU" dirty="0" smtClean="0"/>
              <a:t>4.	Поддержка занятости и повышение эффективности рынка труда Кировской области для обеспечения роста производительности труда.</a:t>
            </a:r>
          </a:p>
          <a:p>
            <a:r>
              <a:rPr lang="ru-RU" dirty="0" smtClean="0"/>
              <a:t>5.	Содействие занятости женщин – создание в Кировской области условий дошкольного образования для детей в возрасте до трех лет.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Создание условий для повышения активности граждан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71480"/>
            <a:ext cx="8229600" cy="595472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b="1" dirty="0" smtClean="0"/>
              <a:t>Основной целью муниципальной политики в сфере создания условий для повышения активности граждан, развития территориального общественного самоуправления</a:t>
            </a:r>
            <a:r>
              <a:rPr lang="ru-RU" sz="3100" dirty="0" smtClean="0"/>
              <a:t> является вовлечение общественности в процессы принятия решений на местном уровне.</a:t>
            </a:r>
          </a:p>
          <a:p>
            <a:pPr>
              <a:buNone/>
            </a:pPr>
            <a:r>
              <a:rPr lang="ru-RU" sz="3100" b="1" dirty="0" smtClean="0"/>
              <a:t>Основная задача для достижения поставленной цели </a:t>
            </a:r>
            <a:r>
              <a:rPr lang="ru-RU" sz="3100" dirty="0" smtClean="0"/>
              <a:t>– повышение степени участия населения в процессе проектирования облика муниципальных образований и Кировской области в целом.</a:t>
            </a:r>
          </a:p>
          <a:p>
            <a:pPr>
              <a:buNone/>
            </a:pPr>
            <a:r>
              <a:rPr lang="ru-RU" sz="3100" b="1" dirty="0" smtClean="0"/>
              <a:t>Основные направления для привлечения граждан с целью принятия управленческих решений по вопросам местного значения:</a:t>
            </a:r>
          </a:p>
          <a:p>
            <a:pPr lvl="0"/>
            <a:r>
              <a:rPr lang="ru-RU" sz="3100" dirty="0" smtClean="0"/>
              <a:t>Проект по поддержке местных инициатив - с 2017 года на территории округа реализовано 19 проектов на общую сумму 20356,2 тыс. руб., в том числе средства областного бюджета 12120,4 тыс. руб.  </a:t>
            </a:r>
          </a:p>
          <a:p>
            <a:pPr lvl="0"/>
            <a:r>
              <a:rPr lang="ru-RU" sz="3100" dirty="0" smtClean="0"/>
              <a:t>Проект «Народный бюджет».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Рисунок 4" descr="1460364450_byudzh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5429264"/>
            <a:ext cx="1759584" cy="1163525"/>
          </a:xfrm>
          <a:prstGeom prst="rect">
            <a:avLst/>
          </a:prstGeom>
        </p:spPr>
      </p:pic>
      <p:pic>
        <p:nvPicPr>
          <p:cNvPr id="6" name="Рисунок 5" descr="1428469997_D0B1D0B0D0BDD0BDD0B5D18020D09FD09FD09CD09820282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206" y="5214950"/>
            <a:ext cx="1714480" cy="1361297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Улучшение условий проживания населения и ведения бизнеса</a:t>
            </a:r>
            <a:b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Жилищное строительство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42910" y="928670"/>
            <a:ext cx="4068792" cy="746139"/>
          </a:xfrm>
        </p:spPr>
        <p:txBody>
          <a:bodyPr>
            <a:noAutofit/>
          </a:bodyPr>
          <a:lstStyle/>
          <a:p>
            <a:r>
              <a:rPr lang="ru-RU" sz="1800" dirty="0" smtClean="0"/>
              <a:t>Выдано разрешений на строительство (реконструкцию) объектов капитального строительства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596" y="1714488"/>
            <a:ext cx="3929090" cy="12144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2017 год – 32 объекта</a:t>
            </a:r>
          </a:p>
          <a:p>
            <a:r>
              <a:rPr lang="ru-RU" sz="2000" dirty="0" smtClean="0"/>
              <a:t>2018 год – 21 объект</a:t>
            </a:r>
          </a:p>
          <a:p>
            <a:r>
              <a:rPr lang="ru-RU" sz="2000" dirty="0" smtClean="0"/>
              <a:t>2019 год – 7 объектов</a:t>
            </a: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929190" y="1717668"/>
            <a:ext cx="4041775" cy="639762"/>
          </a:xfrm>
        </p:spPr>
        <p:txBody>
          <a:bodyPr>
            <a:noAutofit/>
          </a:bodyPr>
          <a:lstStyle/>
          <a:p>
            <a:r>
              <a:rPr lang="ru-RU" sz="1800" dirty="0" smtClean="0"/>
              <a:t>Введены в эксплуатацию особо значимые для муниципального округа объекты</a:t>
            </a:r>
            <a:endParaRPr lang="ru-RU" sz="18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14876" y="2357430"/>
            <a:ext cx="4284693" cy="321471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Пункт переработки молока и молочная ферма на 49 голов (ИП глава КФХ </a:t>
            </a:r>
            <a:r>
              <a:rPr lang="ru-RU" sz="2000" dirty="0" err="1" smtClean="0"/>
              <a:t>Мазитов</a:t>
            </a:r>
            <a:r>
              <a:rPr lang="ru-RU" sz="2000" dirty="0" smtClean="0"/>
              <a:t> А. К.)</a:t>
            </a:r>
          </a:p>
          <a:p>
            <a:r>
              <a:rPr lang="ru-RU" sz="2000" dirty="0" smtClean="0"/>
              <a:t>Телятник – навес на 180 голов (ООО «Рассвет»)</a:t>
            </a:r>
          </a:p>
          <a:p>
            <a:r>
              <a:rPr lang="ru-RU" sz="2000" dirty="0" smtClean="0"/>
              <a:t>Коровник на 100 голов (ИП глава КФХ Киселёв В. А)</a:t>
            </a:r>
          </a:p>
          <a:p>
            <a:r>
              <a:rPr lang="ru-RU" sz="2000" dirty="0" smtClean="0"/>
              <a:t>Продовольственный магазин «Радуга» (ООО «Радуга»)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graphicFrame>
        <p:nvGraphicFramePr>
          <p:cNvPr id="9" name="Диаграмма 8"/>
          <p:cNvGraphicFramePr/>
          <p:nvPr/>
        </p:nvGraphicFramePr>
        <p:xfrm>
          <a:off x="500034" y="4357670"/>
          <a:ext cx="4357718" cy="2643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 useBgFill="1">
        <p:nvSpPr>
          <p:cNvPr id="10" name="Прямоугольник 9"/>
          <p:cNvSpPr/>
          <p:nvPr/>
        </p:nvSpPr>
        <p:spPr>
          <a:xfrm>
            <a:off x="142844" y="3286124"/>
            <a:ext cx="4000528" cy="5715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В связи с преобразованием Санчурского муниципального района в Санчурский муниципальный округ </a:t>
            </a:r>
            <a:r>
              <a:rPr lang="ru-RU" b="1" dirty="0" smtClean="0">
                <a:solidFill>
                  <a:schemeClr val="tx1"/>
                </a:solidFill>
              </a:rPr>
              <a:t>разработан Генеральный план и План землепользования и застройки.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1" name="Picture 14" descr="195164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571612"/>
            <a:ext cx="1067445" cy="122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29520" y="5357826"/>
            <a:ext cx="1568670" cy="1044759"/>
          </a:xfrm>
          <a:prstGeom prst="rect">
            <a:avLst/>
          </a:prstGeom>
        </p:spPr>
      </p:pic>
      <p:pic>
        <p:nvPicPr>
          <p:cNvPr id="13" name="Рисунок 12" descr="opredelen-podryadchik-dlya-rekonstrukcii-dorogi-k-voronezhskoy-molochnoy-ferme-foto-1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29256" y="5572140"/>
            <a:ext cx="1664968" cy="1109545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0"/>
            <a:ext cx="7929618" cy="6858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Основными целями государственной политики в сфере жилищного строительства являются: </a:t>
            </a:r>
          </a:p>
          <a:p>
            <a:r>
              <a:rPr lang="ru-RU" dirty="0" smtClean="0"/>
              <a:t>повышение доступности жилья и качества жилищного обеспечения населения; </a:t>
            </a:r>
          </a:p>
          <a:p>
            <a:r>
              <a:rPr lang="ru-RU" dirty="0" smtClean="0"/>
              <a:t>финансовое и организационное обеспечение переселения граждан из аварийных многоквартирных домов. </a:t>
            </a:r>
          </a:p>
          <a:p>
            <a:pPr>
              <a:buNone/>
            </a:pPr>
            <a:r>
              <a:rPr lang="ru-RU" b="1" dirty="0" smtClean="0"/>
              <a:t>Задачи, которые требуется решить для достижения цели: </a:t>
            </a:r>
          </a:p>
          <a:p>
            <a:r>
              <a:rPr lang="ru-RU" dirty="0" smtClean="0"/>
              <a:t>стимулирование развития жилищного строительства; </a:t>
            </a:r>
          </a:p>
          <a:p>
            <a:r>
              <a:rPr lang="ru-RU" dirty="0" smtClean="0"/>
              <a:t>вовлечение в оборот федеральных земель и земельных участков в целях жилищного строительства; </a:t>
            </a:r>
          </a:p>
          <a:p>
            <a:r>
              <a:rPr lang="ru-RU" dirty="0" smtClean="0"/>
              <a:t>оказание гражданам поддержки в улучшении жилищных условий</a:t>
            </a:r>
          </a:p>
          <a:p>
            <a:r>
              <a:rPr lang="ru-RU" dirty="0" smtClean="0"/>
              <a:t> включая обеспечение жильем категорий граждан, установленных законодательством, и молодых семей; </a:t>
            </a:r>
          </a:p>
          <a:p>
            <a:r>
              <a:rPr lang="ru-RU" dirty="0" smtClean="0"/>
              <a:t>переселение граждан, проживающих в аварийных многоквартирных домах, в благоустроенные жилые помещения; </a:t>
            </a:r>
          </a:p>
          <a:p>
            <a:r>
              <a:rPr lang="ru-RU" dirty="0" smtClean="0"/>
              <a:t>снос или реконструкция аварийных многоквартирных домов. </a:t>
            </a:r>
          </a:p>
          <a:p>
            <a:pPr>
              <a:buNone/>
            </a:pPr>
            <a:r>
              <a:rPr lang="ru-RU" b="1" dirty="0" smtClean="0"/>
              <a:t>Основными направлениями развития жилищного строительства в долгосрочной перспективе будут являться: </a:t>
            </a:r>
          </a:p>
          <a:p>
            <a:r>
              <a:rPr lang="ru-RU" dirty="0" smtClean="0"/>
              <a:t>своевременное обеспечение земельными участками (наличие сформированных земельных участков в земельной базе муниципалитетов); </a:t>
            </a:r>
          </a:p>
          <a:p>
            <a:r>
              <a:rPr lang="ru-RU" dirty="0" smtClean="0"/>
              <a:t>своевременная корректировка документов территориального планирования в части развития жилищного строительства; </a:t>
            </a:r>
          </a:p>
          <a:p>
            <a:r>
              <a:rPr lang="ru-RU" dirty="0" smtClean="0"/>
              <a:t>обеспечение объектов жилищного строительства необходимой инфраструктурой; </a:t>
            </a:r>
          </a:p>
          <a:p>
            <a:r>
              <a:rPr lang="ru-RU" dirty="0" smtClean="0"/>
              <a:t>создание условий под комплексное освоение территорий в целях жилищного строительства; </a:t>
            </a:r>
          </a:p>
          <a:p>
            <a:r>
              <a:rPr lang="ru-RU" dirty="0" smtClean="0"/>
              <a:t>сокращение сроков подготовки разрешительных документов; </a:t>
            </a:r>
          </a:p>
          <a:p>
            <a:r>
              <a:rPr lang="ru-RU" dirty="0" smtClean="0"/>
              <a:t>принятие муниципальных адресных программ по переселению граждан из аварийного жилищного фонда.</a:t>
            </a:r>
          </a:p>
          <a:p>
            <a:pPr>
              <a:buNone/>
            </a:pPr>
            <a:r>
              <a:rPr lang="ru-RU" b="1" dirty="0" smtClean="0"/>
              <a:t>Достижению целей будет способствовать реализация следующих региональных проектов: </a:t>
            </a:r>
          </a:p>
          <a:p>
            <a:pPr>
              <a:buNone/>
            </a:pPr>
            <a:r>
              <a:rPr lang="ru-RU" dirty="0" smtClean="0"/>
              <a:t>1. Развитие жилищного строительства и обеспечение граждан жильем в Кировской области. </a:t>
            </a:r>
          </a:p>
          <a:p>
            <a:pPr>
              <a:buNone/>
            </a:pPr>
            <a:r>
              <a:rPr lang="ru-RU" dirty="0" smtClean="0"/>
              <a:t>2. Обеспечение устойчивого сокращения непригодного для проживания жилищного фонда на территории Кировской области</a:t>
            </a:r>
            <a:r>
              <a:rPr lang="ru-RU" i="1" dirty="0" smtClean="0"/>
              <a:t>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Рисунок 4" descr="e31375b41846e9e43a8a5cddf14c316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86710" y="2357429"/>
            <a:ext cx="1214446" cy="858335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Развитие жилищно-коммунальной сферы и газификация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85786" y="500042"/>
            <a:ext cx="8072494" cy="63579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Многоквартирный жилищный фонд Санчурского муниципального округа составляет </a:t>
            </a:r>
            <a:r>
              <a:rPr lang="ru-RU" sz="2000" b="1" dirty="0" smtClean="0"/>
              <a:t>69</a:t>
            </a: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единиц.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Жилищно-коммунальные услуги на территории муниципального округа оказывают: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МУП «Коммунтранссервис»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ООО «Рассвет»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СХПК «Заозерский»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Матвинурский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Люмпанурский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Корляковский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территориальные отделы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поселке имеются очистные сооружения.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/>
              <a:t>Теплоснабжение в Санчурском муниципальном округе осуществляется от котельных МУП «Коммунтранссервис». Протяженность тепловых сетей составляет 8,0 км.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Поставщиком электроэнергии на территории округа является Кировский филиал ОАО «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Энергосбыт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Плюс»: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/>
              <a:t>на долю промышленных предприятий приходится 35,7% потребляемой электроэнергии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долю населения – 57,3%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/>
              <a:t>на долю бюджетных учреждений – 7,0%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7" descr="i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5907494"/>
            <a:ext cx="1285884" cy="856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i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571612"/>
            <a:ext cx="1622452" cy="1082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71438"/>
            <a:ext cx="8429652" cy="1428736"/>
          </a:xfrm>
        </p:spPr>
        <p:txBody>
          <a:bodyPr>
            <a:normAutofit fontScale="47500" lnSpcReduction="20000"/>
          </a:bodyPr>
          <a:lstStyle/>
          <a:p>
            <a:r>
              <a:rPr lang="ru-RU" sz="3400" dirty="0" smtClean="0"/>
              <a:t>В рамках федерального проекта «Жилье и городская среда» и регионального проекта «Формирование комфортной городской среды» проведены работы по благоустройств городского сада пгт Санчурск.</a:t>
            </a:r>
          </a:p>
          <a:p>
            <a:r>
              <a:rPr lang="ru-RU" sz="3400" dirty="0" smtClean="0"/>
              <a:t>В рамках муниципального проекта «Аллея героев» обустроена площадь им. С. М. Кирова.</a:t>
            </a:r>
          </a:p>
          <a:p>
            <a:r>
              <a:rPr lang="ru-RU" sz="3400" dirty="0" smtClean="0"/>
              <a:t>В соответствии с двухсторонним соглашением о предоставлении субсидии местному бюджету из областного бюджета приобретены 3 котла в котельные №1 и №2 пгт Санчурск</a:t>
            </a:r>
          </a:p>
          <a:p>
            <a:endParaRPr lang="ru-RU" sz="2200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42844" y="2286016"/>
            <a:ext cx="9001156" cy="492919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Одной из главных целей </a:t>
            </a:r>
            <a:r>
              <a:rPr lang="ru-RU" dirty="0" smtClean="0"/>
              <a:t>является обеспечение надежности и качества предоставляемых коммунальных услуг с сохранением их доступности для всех слоев населения муниципального округа.</a:t>
            </a:r>
          </a:p>
          <a:p>
            <a:pPr>
              <a:buNone/>
            </a:pPr>
            <a:r>
              <a:rPr lang="ru-RU" b="1" dirty="0" smtClean="0"/>
              <a:t>Для достижения основной цели необходимо решить следующие задачи:</a:t>
            </a:r>
          </a:p>
          <a:p>
            <a:pPr>
              <a:buNone/>
            </a:pPr>
            <a:r>
              <a:rPr lang="ru-RU" dirty="0" smtClean="0"/>
              <a:t>1.	Обеспечение населения качественными и надежными услугами жилищно-коммунального хозяйства;</a:t>
            </a:r>
          </a:p>
          <a:p>
            <a:pPr>
              <a:buNone/>
            </a:pPr>
            <a:r>
              <a:rPr lang="ru-RU" dirty="0" smtClean="0"/>
              <a:t>2.	Повышение эффективности использования средств населения и бюджетных источников за оказанные жилищно-коммунальные услуги;</a:t>
            </a:r>
          </a:p>
          <a:p>
            <a:pPr>
              <a:buNone/>
            </a:pPr>
            <a:r>
              <a:rPr lang="ru-RU" dirty="0" smtClean="0"/>
              <a:t>3.	Модернизация и замена отслужившего срок технологического оборудования систем теплоснабжения, водоснабжения и водоотведения с внедрением новых </a:t>
            </a:r>
            <a:r>
              <a:rPr lang="ru-RU" dirty="0" err="1" smtClean="0"/>
              <a:t>энергоэффективных</a:t>
            </a:r>
            <a:r>
              <a:rPr lang="ru-RU" dirty="0" smtClean="0"/>
              <a:t> технологий, в том числе переход котельных на новые виды топлива;</a:t>
            </a:r>
          </a:p>
          <a:p>
            <a:pPr>
              <a:buNone/>
            </a:pPr>
            <a:r>
              <a:rPr lang="ru-RU" dirty="0" smtClean="0"/>
              <a:t>4.	Увеличение количества объектов, присоединенных к очистным сооружениям пгт Санчурск, в том числе через участие в различных областных и федеральных программах;</a:t>
            </a:r>
          </a:p>
          <a:p>
            <a:pPr>
              <a:buNone/>
            </a:pPr>
            <a:r>
              <a:rPr lang="ru-RU" dirty="0" smtClean="0"/>
              <a:t>5.	Замена участков центрального водовода пгт Санчурск, в том числе используя привлеченные средства в рамках реализации мероприятий областной программы по модернизации ЖКХ, а также ППМИ;</a:t>
            </a:r>
          </a:p>
          <a:p>
            <a:pPr>
              <a:buNone/>
            </a:pPr>
            <a:r>
              <a:rPr lang="ru-RU" dirty="0" smtClean="0"/>
              <a:t>6.	Передача объектов водоснабжения территориальных отделов </a:t>
            </a:r>
            <a:r>
              <a:rPr lang="ru-RU" dirty="0" err="1" smtClean="0"/>
              <a:t>ресурсоснабжающим</a:t>
            </a:r>
            <a:r>
              <a:rPr lang="ru-RU" dirty="0" smtClean="0"/>
              <a:t> организациям после проведения работ по капитальному ремонту;</a:t>
            </a:r>
          </a:p>
          <a:p>
            <a:pPr>
              <a:buNone/>
            </a:pPr>
            <a:r>
              <a:rPr lang="ru-RU" dirty="0" smtClean="0"/>
              <a:t>7. Проведение газопровода по территории Санчурского муниципального округа в рамках программы «Газификация Кировской области».</a:t>
            </a:r>
          </a:p>
          <a:p>
            <a:pPr>
              <a:buNone/>
            </a:pPr>
            <a:r>
              <a:rPr lang="ru-RU" b="1" dirty="0" smtClean="0"/>
              <a:t>Достижение цели будет способствовать реализация проектов:</a:t>
            </a:r>
          </a:p>
          <a:p>
            <a:pPr>
              <a:buNone/>
            </a:pPr>
            <a:r>
              <a:rPr lang="ru-RU" dirty="0" smtClean="0"/>
              <a:t>1.	Формирование комплексной системы обращения с твердыми коммунальными отходами на территории Кировской области;</a:t>
            </a:r>
          </a:p>
          <a:p>
            <a:pPr>
              <a:buNone/>
            </a:pPr>
            <a:r>
              <a:rPr lang="ru-RU" dirty="0" smtClean="0"/>
              <a:t>2.	«Чистая вода» Кировской области;</a:t>
            </a:r>
          </a:p>
          <a:p>
            <a:pPr>
              <a:buNone/>
            </a:pPr>
            <a:r>
              <a:rPr lang="ru-RU" dirty="0" smtClean="0"/>
              <a:t>3. Программа газификации Кировской области;</a:t>
            </a:r>
          </a:p>
          <a:p>
            <a:pPr>
              <a:buNone/>
            </a:pPr>
            <a:r>
              <a:rPr lang="ru-RU" dirty="0" smtClean="0"/>
              <a:t>4.	Муниципальная программа «Комплексная программа модернизации и реформирования ЖКХ» на 2021-2025 годы.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7" name="Рисунок 6" descr="logo-g-left-i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5529"/>
            <a:ext cx="1071570" cy="81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Z:\Криницына О.Н\ДОКЛАД ПОПОВ!!!\горсад\1596631025_img_17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428736"/>
            <a:ext cx="1143008" cy="85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Z:\Криницына О.Н\ДОКЛАД ПОПОВ!!!\Аллея героев дети\DSC043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1428737"/>
            <a:ext cx="1143007" cy="85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Z:\Криницына О.Н\ДОКЛАД ПОПОВ!!!\горсад\1596631046_img_17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1376548"/>
            <a:ext cx="1214446" cy="909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143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Развитие транспортной системы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546111"/>
            <a:ext cx="8429652" cy="3811583"/>
          </a:xfrm>
        </p:spPr>
        <p:txBody>
          <a:bodyPr>
            <a:normAutofit fontScale="70000" lnSpcReduction="20000"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900" dirty="0" smtClean="0"/>
              <a:t>Общая протяженность автомобильных дорог общего пользования местного значения вне границ населенных пунктов Санчурского муниципального округа составляет 367,9 км., в том числе:</a:t>
            </a:r>
          </a:p>
          <a:p>
            <a:pPr marL="0" indent="342900" algn="just">
              <a:spcBef>
                <a:spcPts val="0"/>
              </a:spcBef>
            </a:pPr>
            <a:r>
              <a:rPr lang="ru-RU" sz="2900" dirty="0" smtClean="0"/>
              <a:t>с асфальтобетонным покрытием – 56,3 км.;</a:t>
            </a:r>
          </a:p>
          <a:p>
            <a:pPr marL="0" indent="342900" algn="just">
              <a:spcBef>
                <a:spcPts val="0"/>
              </a:spcBef>
            </a:pPr>
            <a:r>
              <a:rPr lang="ru-RU" sz="2900" dirty="0" smtClean="0"/>
              <a:t>с щебеночным покрытием – 70,5 км.;</a:t>
            </a:r>
          </a:p>
          <a:p>
            <a:pPr marL="0" indent="342900" algn="just">
              <a:spcBef>
                <a:spcPts val="0"/>
              </a:spcBef>
            </a:pPr>
            <a:r>
              <a:rPr lang="ru-RU" sz="2900" dirty="0" smtClean="0"/>
              <a:t>без покрытия (грунтовые) – 241,1 км.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900" dirty="0" smtClean="0"/>
              <a:t>	Кроме того, улично-дорожная сеть населенных пунктов -189 км. 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900" dirty="0" smtClean="0"/>
              <a:t>Из них с твердым покрытием 45,66 км., с усовершенствованным покрытием 31,7 км.</a:t>
            </a:r>
          </a:p>
          <a:p>
            <a:pPr marL="0" indent="342900" algn="just">
              <a:spcBef>
                <a:spcPts val="0"/>
              </a:spcBef>
              <a:buNone/>
            </a:pPr>
            <a:endParaRPr lang="ru-RU" sz="2900" dirty="0" smtClean="0"/>
          </a:p>
          <a:p>
            <a:pPr>
              <a:buNone/>
            </a:pPr>
            <a:r>
              <a:rPr lang="ru-RU" sz="2900" b="1" dirty="0" smtClean="0"/>
              <a:t>В 2021 году запланирован ремонт </a:t>
            </a:r>
            <a:r>
              <a:rPr lang="ru-RU" sz="2900" dirty="0" smtClean="0"/>
              <a:t>ул. Новая с. </a:t>
            </a:r>
            <a:r>
              <a:rPr lang="ru-RU" sz="2900" dirty="0" err="1" smtClean="0"/>
              <a:t>Алексеиха</a:t>
            </a:r>
            <a:r>
              <a:rPr lang="ru-RU" sz="2900" dirty="0" smtClean="0"/>
              <a:t> на сумму 829,470 тыс. рублей; ремонт участка автомобильной дороги </a:t>
            </a:r>
            <a:r>
              <a:rPr lang="ru-RU" sz="2900" dirty="0" err="1" smtClean="0"/>
              <a:t>Санчурск-Корляки-Кувшинское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</a:t>
            </a:r>
            <a:r>
              <a:rPr lang="ru-RU" sz="2900" b="1" dirty="0" smtClean="0"/>
              <a:t>на общую сумму порядка 6,5 млн. рублей.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357694"/>
            <a:ext cx="9144000" cy="264318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Основной целью муниципальной  политики по развитию транспортной системы </a:t>
            </a:r>
            <a:r>
              <a:rPr lang="ru-RU" dirty="0" smtClean="0"/>
              <a:t>в Санчурском муниципальном округе является обеспечение населения муниципалитета  разветвленной сетью пригородных, межмуниципальных и межрегиональных маршрутов автомобильного транспорта.</a:t>
            </a:r>
          </a:p>
          <a:p>
            <a:pPr>
              <a:buNone/>
            </a:pPr>
            <a:r>
              <a:rPr lang="ru-RU" b="1" dirty="0" smtClean="0"/>
              <a:t>Достижению цели будет способствовать реализация проектов:</a:t>
            </a:r>
          </a:p>
          <a:p>
            <a:pPr lvl="0"/>
            <a:r>
              <a:rPr lang="ru-RU" dirty="0" smtClean="0"/>
              <a:t>Общесистемные меры развития дорожного хозяйства Кировской области.</a:t>
            </a:r>
          </a:p>
          <a:p>
            <a:pPr lvl="0"/>
            <a:r>
              <a:rPr lang="ru-RU" dirty="0" smtClean="0"/>
              <a:t>Дорожная сеть Кировской области.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1214422"/>
            <a:ext cx="1181406" cy="794222"/>
          </a:xfrm>
          <a:prstGeom prst="rect">
            <a:avLst/>
          </a:prstGeom>
        </p:spPr>
      </p:pic>
      <p:pic>
        <p:nvPicPr>
          <p:cNvPr id="7" name="Рисунок 6" descr="novie-dorogi-postroyat-za-schet-avtomobilistov-v2.or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3571876"/>
            <a:ext cx="1178727" cy="785818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Обеспечение экологической безопасности и улучшение состояния окружающей среды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28671"/>
            <a:ext cx="4786314" cy="29289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С 01.01.2019 на территории муниципального образования произошел переход на новую систему обращения с мусором – твердыми коммунальными отходами. Коммунальную услугу оказывает региональный оператор АО «Куприт». </a:t>
            </a:r>
          </a:p>
          <a:p>
            <a:pPr>
              <a:buNone/>
            </a:pPr>
            <a:r>
              <a:rPr lang="ru-RU" sz="2000" dirty="0" smtClean="0"/>
              <a:t>С 01.01.2019 у местных администраций появились полномочия по созданию мест накопления ТКО.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28671"/>
            <a:ext cx="4495800" cy="27146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В настоящее время на территории Санчурского муниципального округа находятся 2 особо охраняемых природных территории (далее – ООПТ): это озеро </a:t>
            </a:r>
            <a:r>
              <a:rPr lang="ru-RU" sz="2000" dirty="0" err="1" smtClean="0"/>
              <a:t>Лобново</a:t>
            </a:r>
            <a:r>
              <a:rPr lang="ru-RU" sz="2000" dirty="0" smtClean="0"/>
              <a:t> и озеро </a:t>
            </a:r>
            <a:r>
              <a:rPr lang="ru-RU" sz="2000" dirty="0" err="1" smtClean="0"/>
              <a:t>Мусерское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Общая площадь, занятая под особо охраняемыми территориями составляет 228,69 га.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sp useBgFill="1">
        <p:nvSpPr>
          <p:cNvPr id="6" name="Прямоугольник 5"/>
          <p:cNvSpPr/>
          <p:nvPr/>
        </p:nvSpPr>
        <p:spPr>
          <a:xfrm>
            <a:off x="142844" y="4143380"/>
            <a:ext cx="9001156" cy="27146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Основные направления оздоровления воздушной среды: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 продолжение программы “ Газификация Кировской области”;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 совершенствование организационно-экономических мер по снижению выбросов автотранспорта на территории округа;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 получение специального разрешения  на выброс загрязняющих веществ в атмосферу всем организациям имеющим стационарные источники. 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Достижению цели будет способствовать реализация проектов: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1.	Сохранение	биологического	разнообразия	на территории Кировской области.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2.	Формирование	комплексной	системы	обращения	с твердыми коммунальными отходами на территории Кировской области.</a:t>
            </a:r>
          </a:p>
          <a:p>
            <a:pPr algn="ctr"/>
            <a:endParaRPr lang="ru-RU" dirty="0"/>
          </a:p>
        </p:txBody>
      </p:sp>
      <p:pic>
        <p:nvPicPr>
          <p:cNvPr id="7" name="Рисунок 6" descr="532277_m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6" y="3214686"/>
            <a:ext cx="1382119" cy="917957"/>
          </a:xfrm>
          <a:prstGeom prst="rect">
            <a:avLst/>
          </a:prstGeom>
        </p:spPr>
      </p:pic>
      <p:pic>
        <p:nvPicPr>
          <p:cNvPr id="8" name="Рисунок 7" descr="164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3500438"/>
            <a:ext cx="1155615" cy="785818"/>
          </a:xfrm>
          <a:prstGeom prst="rect">
            <a:avLst/>
          </a:prstGeom>
        </p:spPr>
      </p:pic>
      <p:pic>
        <p:nvPicPr>
          <p:cNvPr id="9" name="Рисунок 8" descr="1589539485_logotip-kuprit-2015_kopiy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1857364"/>
            <a:ext cx="645384" cy="719851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5714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Развитие потребительского рынка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2928934"/>
            <a:ext cx="9001156" cy="3714775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Достижению целей будет способствовать реализация следующих региональных проектов:</a:t>
            </a:r>
          </a:p>
          <a:p>
            <a:r>
              <a:rPr lang="ru-RU" sz="2000" dirty="0" smtClean="0"/>
              <a:t>Улучшение условий ведения предпринимательской деятельности в Кировской области.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Расширение	доступа	субъектов	малого	и	среднего предпринимательства к финансовым ресурсам в Кировской области.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Акселерация субъектов малого и среднего предпринимательства в Кировской области.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0" y="571480"/>
            <a:ext cx="9272588" cy="5338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84 магазина розничной торговли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т. ч. 34 в сельской местности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САНЧУРСКОЕ РАЙПО – самое крупное торговое предприятие округа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ОБОРОТ РОЗНИЧНОЙ ТОРГОВЛИ     ОБОРОТ ОБЩЕСТВЕННОГО ПИТАНИЯ    ОБЪЕМ ПЛАТНЫХ УСЛУГ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778,8 МЛ. РУБЛЕЙ                         34,7</a:t>
            </a:r>
            <a:r>
              <a:rPr kumimoji="0" lang="ru-RU" alt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МЛН</a:t>
            </a: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РУБЛЕЙ</a:t>
            </a:r>
            <a:r>
              <a:rPr kumimoji="0" lang="ru-RU" alt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15,5 МЛН. РУБЛЕЙ</a:t>
            </a:r>
          </a:p>
        </p:txBody>
      </p:sp>
      <p:pic>
        <p:nvPicPr>
          <p:cNvPr id="9" name="Picture 7" descr="i45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928670"/>
            <a:ext cx="7080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oin-clip-art-acq7ygzc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2357430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oin-clip-art-acq7ygzc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357430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oin-clip-art-acq7ygzc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8214" y="2357430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Общая информация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626121"/>
          </a:xfrm>
        </p:spPr>
        <p:txBody>
          <a:bodyPr>
            <a:normAutofit lnSpcReduction="10000"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Центр муниципального округа – пгт Санчурск. </a:t>
            </a:r>
            <a:endParaRPr lang="ru-RU" sz="2000" dirty="0" smtClean="0"/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/>
              <a:t>Расстояние </a:t>
            </a:r>
            <a:r>
              <a:rPr lang="ru-RU" sz="2000" dirty="0"/>
              <a:t>до областного центра г. Кирова – </a:t>
            </a:r>
            <a:r>
              <a:rPr lang="ru-RU" sz="2000" dirty="0" smtClean="0"/>
              <a:t>312 </a:t>
            </a:r>
            <a:r>
              <a:rPr lang="ru-RU" sz="2000" dirty="0"/>
              <a:t>км</a:t>
            </a:r>
            <a:r>
              <a:rPr lang="ru-RU" sz="2000" dirty="0" smtClean="0"/>
              <a:t>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Площадь территории –</a:t>
            </a:r>
            <a:r>
              <a:rPr lang="ru-RU" sz="2000" dirty="0" smtClean="0"/>
              <a:t>153 598,52 га.</a:t>
            </a: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Территория Санчурского муниципального округа входит в состав южно-таежной </a:t>
            </a:r>
            <a:r>
              <a:rPr lang="ru-RU" sz="2000" dirty="0" err="1"/>
              <a:t>подзоны</a:t>
            </a:r>
            <a:r>
              <a:rPr lang="ru-RU" sz="2000" dirty="0"/>
              <a:t> Восточно-Европейской ландшафтной области Восточно-Европейской равнины.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Для промышленного и транспортного строительства рельеф Санчурского муниципального округа </a:t>
            </a:r>
            <a:r>
              <a:rPr lang="ru-RU" sz="2000" dirty="0" smtClean="0"/>
              <a:t>благоприятен.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/>
              <a:t>Процессы </a:t>
            </a:r>
            <a:r>
              <a:rPr lang="ru-RU" sz="2000" dirty="0"/>
              <a:t>заболачивания территории округа связаны с высоким стоянием грунтовых вод и отсутствием стока поверхностных вод</a:t>
            </a:r>
            <a:r>
              <a:rPr lang="ru-RU" sz="2000" dirty="0" smtClean="0"/>
              <a:t>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По механическому составу почвы в основном легкие и средние суглинки, составляющие 66,7% площади земель сельскохозяйственных товаропроизводителей, 2,4% занимают супесчаные почвы</a:t>
            </a:r>
            <a:r>
              <a:rPr lang="ru-RU" sz="2000" dirty="0" smtClean="0"/>
              <a:t>.</a:t>
            </a:r>
            <a:endParaRPr lang="ru-RU" sz="2000" dirty="0"/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Лесной фонд муниципального образования находится в ведении Министерства лесного хозяйства Кировской области</a:t>
            </a:r>
            <a:r>
              <a:rPr lang="ru-RU" sz="2000" dirty="0" smtClean="0"/>
              <a:t>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/>
              <a:t>Общая площадь земель лесного фонда на территории муниципального образования составляет 47997 га, что составляет около 31% территории всех земель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1800" dirty="0"/>
          </a:p>
          <a:p>
            <a:pPr indent="34290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4282" y="142852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9" name="Picture 6" descr="0320576"/>
          <p:cNvPicPr>
            <a:picLocks noChangeAspect="1" noChangeArrowheads="1"/>
          </p:cNvPicPr>
          <p:nvPr/>
        </p:nvPicPr>
        <p:blipFill>
          <a:blip r:embed="rId3"/>
          <a:srcRect l="-2318" t="49625" r="46864"/>
          <a:stretch>
            <a:fillRect/>
          </a:stretch>
        </p:blipFill>
        <p:spPr bwMode="auto">
          <a:xfrm>
            <a:off x="6929454" y="-2944"/>
            <a:ext cx="2091614" cy="213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УЗР.jpg"/>
          <p:cNvPicPr>
            <a:picLocks noChangeAspect="1"/>
          </p:cNvPicPr>
          <p:nvPr/>
        </p:nvPicPr>
        <p:blipFill>
          <a:blip r:embed="rId4" cstate="print"/>
          <a:srcRect t="11261" b="9910"/>
          <a:stretch>
            <a:fillRect/>
          </a:stretch>
        </p:blipFill>
        <p:spPr>
          <a:xfrm>
            <a:off x="6574126" y="5572140"/>
            <a:ext cx="2069840" cy="1115621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Формирование эффективной системы управления</a:t>
            </a:r>
            <a:b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Совершенствование бюджетной политики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214422"/>
            <a:ext cx="4643438" cy="592933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400" b="1" dirty="0" smtClean="0"/>
              <a:t>Основной целью в данном направлении </a:t>
            </a:r>
            <a:r>
              <a:rPr lang="ru-RU" sz="3400" dirty="0" smtClean="0"/>
              <a:t>является обеспечение стабильности функционирования бюджетной системы Санчурского муниципального округа и укрепление ее устойчивости.</a:t>
            </a:r>
          </a:p>
          <a:p>
            <a:pPr>
              <a:buNone/>
            </a:pPr>
            <a:r>
              <a:rPr lang="ru-RU" sz="3400" b="1" dirty="0" smtClean="0"/>
              <a:t>Для достижения цели необходимо решение задачи </a:t>
            </a:r>
            <a:r>
              <a:rPr lang="ru-RU" sz="3400" dirty="0" smtClean="0"/>
              <a:t>по созданию условий для эффективного управления муниципальными финансами.</a:t>
            </a:r>
          </a:p>
          <a:p>
            <a:pPr>
              <a:buNone/>
            </a:pPr>
            <a:r>
              <a:rPr lang="ru-RU" sz="3400" b="1" dirty="0" smtClean="0"/>
              <a:t>Направления муниципальной  политики, ориентированные на решение данной задачи:</a:t>
            </a:r>
          </a:p>
          <a:p>
            <a:r>
              <a:rPr lang="ru-RU" sz="3400" dirty="0" smtClean="0"/>
              <a:t>увеличение налоговых и неналоговых доходов местного бюджета; повышение эффективности расходов местного бюджета;</a:t>
            </a:r>
          </a:p>
          <a:p>
            <a:r>
              <a:rPr lang="ru-RU" sz="3400" dirty="0" smtClean="0"/>
              <a:t>сокращение муниципального долга Санчурского муниципального округа.</a:t>
            </a:r>
          </a:p>
          <a:p>
            <a:pPr>
              <a:buNone/>
            </a:pPr>
            <a:r>
              <a:rPr lang="ru-RU" sz="3400" b="1" dirty="0" smtClean="0"/>
              <a:t>Достижению целей будет способствовать реализация следующих региональных проектов:</a:t>
            </a:r>
          </a:p>
          <a:p>
            <a:pPr lvl="0"/>
            <a:r>
              <a:rPr lang="ru-RU" sz="3400" dirty="0" smtClean="0"/>
              <a:t>Повышение эффективности государственного управления на основе использования передовых цифровых технологий в Кировской области.</a:t>
            </a:r>
          </a:p>
          <a:p>
            <a:pPr lvl="0"/>
            <a:r>
              <a:rPr lang="ru-RU" sz="3400" dirty="0" smtClean="0"/>
              <a:t>Обеспечение информационной безопасности в Кировской области при передаче, обработке и хранении данных, гарантирующей защиту интересов личности, бизнеса и государства.</a:t>
            </a:r>
          </a:p>
          <a:p>
            <a:pPr lvl="0"/>
            <a:r>
              <a:rPr lang="ru-RU" sz="3400" dirty="0" smtClean="0"/>
              <a:t>Создание цифровой инфраструктуры передачи данных для органов исполнительной власти, социально-значимых учреждений и домохозяйств Кировской области.</a:t>
            </a:r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graphicFrame>
        <p:nvGraphicFramePr>
          <p:cNvPr id="1026" name="Таблица 6"/>
          <p:cNvGraphicFramePr>
            <a:graphicFrameLocks noGrp="1"/>
          </p:cNvGraphicFramePr>
          <p:nvPr/>
        </p:nvGraphicFramePr>
        <p:xfrm>
          <a:off x="214282" y="3714752"/>
          <a:ext cx="3857652" cy="2500306"/>
        </p:xfrm>
        <a:graphic>
          <a:graphicData uri="http://schemas.openxmlformats.org/presentationml/2006/ole">
            <p:oleObj spid="_x0000_s1026" r:id="rId4" imgW="8327858" imgH="4627265" progId="Excel.Sheet.8">
              <p:embed/>
            </p:oleObj>
          </a:graphicData>
        </a:graphic>
      </p:graphicFrame>
      <p:sp useBgFill="1">
        <p:nvSpPr>
          <p:cNvPr id="7" name="Прямоугольник 6"/>
          <p:cNvSpPr/>
          <p:nvPr/>
        </p:nvSpPr>
        <p:spPr>
          <a:xfrm>
            <a:off x="214282" y="1214422"/>
            <a:ext cx="3786214" cy="16430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Бюджет Санчурского городского округа на 2020 год</a:t>
            </a:r>
          </a:p>
          <a:p>
            <a:pPr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ДОХОДЫ </a:t>
            </a:r>
            <a:r>
              <a:rPr lang="ru-RU" dirty="0" smtClean="0">
                <a:solidFill>
                  <a:schemeClr val="tx1"/>
                </a:solidFill>
              </a:rPr>
              <a:t>259,97 млн.рублей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РАСХОДЫ </a:t>
            </a:r>
            <a:r>
              <a:rPr lang="ru-RU" dirty="0" smtClean="0">
                <a:solidFill>
                  <a:schemeClr val="tx1"/>
                </a:solidFill>
              </a:rPr>
              <a:t>266,62 млн.рублей</a:t>
            </a:r>
          </a:p>
          <a:p>
            <a:pPr algn="ctr"/>
            <a:endParaRPr lang="ru-RU" dirty="0"/>
          </a:p>
        </p:txBody>
      </p:sp>
      <p:pic>
        <p:nvPicPr>
          <p:cNvPr id="9" name="Picture 10" descr="index-of-images-coins-nSLQmD-clipar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5887" y="2357430"/>
            <a:ext cx="574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index-of-images-coins-nSLQmD-clipar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8697" y="2357430"/>
            <a:ext cx="574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index-of-images-coins-nSLQmD-clipar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1507" y="2357430"/>
            <a:ext cx="574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index-of-images-coins-nSLQmD-clipar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785926"/>
            <a:ext cx="574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index-of-images-coins-nSLQmD-clipar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1785926"/>
            <a:ext cx="574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Совершенствование эффективности управления муниципальным имуществом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857232"/>
            <a:ext cx="9144000" cy="20717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Поступления</a:t>
            </a:r>
            <a:r>
              <a:rPr lang="ru-RU" sz="1600" dirty="0" smtClean="0"/>
              <a:t> </a:t>
            </a:r>
            <a:r>
              <a:rPr lang="ru-RU" sz="1600" b="1" dirty="0" smtClean="0"/>
              <a:t>за </a:t>
            </a:r>
            <a:r>
              <a:rPr lang="en-US" sz="1600" b="1" dirty="0" smtClean="0"/>
              <a:t>I</a:t>
            </a:r>
            <a:r>
              <a:rPr lang="ru-RU" sz="1600" b="1" dirty="0" smtClean="0"/>
              <a:t> полугодие 2020 года </a:t>
            </a:r>
          </a:p>
          <a:p>
            <a:pPr>
              <a:buNone/>
            </a:pPr>
            <a:r>
              <a:rPr lang="ru-RU" sz="1600" dirty="0" smtClean="0"/>
              <a:t>от использования имущества 432,6 тыс. рублей</a:t>
            </a:r>
          </a:p>
          <a:p>
            <a:pPr>
              <a:buNone/>
            </a:pPr>
            <a:r>
              <a:rPr lang="ru-RU" sz="1600" dirty="0" smtClean="0"/>
              <a:t>от аренды земли 698,7 тыс. рублей</a:t>
            </a:r>
          </a:p>
          <a:p>
            <a:pPr>
              <a:buNone/>
            </a:pPr>
            <a:r>
              <a:rPr lang="ru-RU" sz="1600" dirty="0" smtClean="0"/>
              <a:t>от сдачи в аренду муниципального имущества  183,6 тыс. рублей</a:t>
            </a:r>
          </a:p>
          <a:p>
            <a:pPr>
              <a:buNone/>
            </a:pPr>
            <a:r>
              <a:rPr lang="ru-RU" sz="1600" dirty="0" smtClean="0"/>
              <a:t>от продажи земельных участков в собственность 92,5 тыс. рублей</a:t>
            </a:r>
          </a:p>
          <a:p>
            <a:pPr>
              <a:buNone/>
            </a:pPr>
            <a:r>
              <a:rPr lang="ru-RU" sz="1600" dirty="0" smtClean="0"/>
              <a:t>В настоящее время заключено 16 договоров аренды муниципального имущества, 12 договоров безвозмездного пользования.</a:t>
            </a: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42844" y="2928934"/>
            <a:ext cx="8686800" cy="376873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b="1" dirty="0" smtClean="0"/>
              <a:t>Основными целями </a:t>
            </a:r>
            <a:r>
              <a:rPr lang="ru-RU" sz="2900" dirty="0" smtClean="0"/>
              <a:t>направления является эффективное использование муниципальной собственности Санчурского муниципального округа с целью обеспечения доходов муниципального бюджета за счет поступлений от использования муниципального имущества, вовлечение в налоговый оборот объектов недвижимого имущества и земельных участков. </a:t>
            </a:r>
          </a:p>
          <a:p>
            <a:pPr>
              <a:buNone/>
            </a:pPr>
            <a:r>
              <a:rPr lang="ru-RU" sz="2900" b="1" dirty="0" smtClean="0"/>
              <a:t>Для достижения поставленных целей необходимо обеспечить решение следующих задач :</a:t>
            </a:r>
          </a:p>
          <a:p>
            <a:r>
              <a:rPr lang="ru-RU" sz="2900" dirty="0" smtClean="0"/>
              <a:t>- приватизация неиспользуемого муниципального имущества Санчурского муниципального округа;</a:t>
            </a:r>
          </a:p>
          <a:p>
            <a:r>
              <a:rPr lang="ru-RU" sz="2900" dirty="0" smtClean="0"/>
              <a:t>- обеспечение сохранности и эффективного использования муниципального имущества;</a:t>
            </a:r>
          </a:p>
          <a:p>
            <a:r>
              <a:rPr lang="ru-RU" sz="2900" dirty="0" smtClean="0"/>
              <a:t>- признание права муниципальной собственности на невостребованные земельные доли для вовлечения их в хозяйственный оборот ;</a:t>
            </a:r>
          </a:p>
          <a:p>
            <a:r>
              <a:rPr lang="ru-RU" sz="2900" dirty="0" smtClean="0"/>
              <a:t>- постановка на учет бесхозного имущества для регистрации права муниципальной собственности ;</a:t>
            </a:r>
          </a:p>
          <a:p>
            <a:r>
              <a:rPr lang="ru-RU" sz="2900" dirty="0" smtClean="0"/>
              <a:t>- организация работы по признанию  права муниципальной собственности на выморочное имущество и земельные участки;</a:t>
            </a:r>
          </a:p>
          <a:p>
            <a:r>
              <a:rPr lang="ru-RU" sz="2900" dirty="0" smtClean="0"/>
              <a:t>- проведение муниципального земельного контроля для вовлечения в налоговый оборот используемого имущества и земельных участков ;</a:t>
            </a:r>
          </a:p>
          <a:p>
            <a:r>
              <a:rPr lang="ru-RU" sz="2900" dirty="0" smtClean="0"/>
              <a:t>-повышение качества администрирования доходов  от использования муниципального  имущества и земельных участков ;</a:t>
            </a:r>
          </a:p>
          <a:p>
            <a:r>
              <a:rPr lang="ru-RU" sz="2900" dirty="0" smtClean="0"/>
              <a:t>- обеспечение потребности граждан земельными участками для жилищного строительства , в том числе льготных  категорий граждан.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7" name="Рисунок 6" descr="4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785794"/>
            <a:ext cx="2286000" cy="142875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00" y="0"/>
            <a:ext cx="7686700" cy="725470"/>
          </a:xfrm>
        </p:spPr>
        <p:txBody>
          <a:bodyPr>
            <a:noAutofit/>
          </a:bodyPr>
          <a:lstStyle/>
          <a:p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Сценарии социально-экономического развития Санчурского муниципального округа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857232"/>
            <a:ext cx="8429652" cy="6000768"/>
          </a:xfrm>
        </p:spPr>
        <p:txBody>
          <a:bodyPr>
            <a:normAutofit fontScale="77500" lnSpcReduction="20000"/>
          </a:bodyPr>
          <a:lstStyle/>
          <a:p>
            <a:pPr marL="514350" indent="-514350" algn="just">
              <a:buFont typeface="Arial" pitchFamily="34" charset="0"/>
              <a:buAutoNum type="arabicPeriod"/>
            </a:pPr>
            <a:r>
              <a:rPr lang="ru-RU" sz="2600" dirty="0" smtClean="0"/>
              <a:t>Инерционный сценарий- характеризуется достаточно низкими темпами социально-экономического развития, а, следовательно, и сохранением достигнутого уровня жизни населения. Также для данного сценария характерна высокая зависимость от межбюджетных трансфертов.</a:t>
            </a:r>
          </a:p>
          <a:p>
            <a:pPr marL="514350" indent="-514350" algn="just">
              <a:buAutoNum type="arabicPeriod"/>
            </a:pPr>
            <a:endParaRPr lang="ru-RU" sz="2600" dirty="0" smtClean="0"/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2600" dirty="0" smtClean="0"/>
              <a:t>Инвестиционный сценарий - предусматривается опережающее развитие Санчурского муниципального округа за счет структурных преобразований экономики, связанных с внедрением и переходом к новым производственным технологиям в промышленности, строительстве, сельском хозяйстве и лесозаготовках, использование современного оборудования. Предполагается повышение экономической эффективности за счет технического перевооружения и модернизации предприятий.</a:t>
            </a:r>
          </a:p>
          <a:p>
            <a:pPr marL="514350" indent="-514350" algn="just">
              <a:buAutoNum type="arabicPeriod"/>
            </a:pPr>
            <a:endParaRPr lang="ru-RU" sz="2600" dirty="0" smtClean="0"/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2600" dirty="0" err="1" smtClean="0"/>
              <a:t>Инновационно</a:t>
            </a:r>
            <a:r>
              <a:rPr lang="ru-RU" sz="2600" dirty="0" smtClean="0"/>
              <a:t> – инвестиционный - предусматривает увеличение темпов роста привлечения инвестиций в большинство секторов экономики муниципального округа, что позволит обеспечить прорыв в ведущих видах экономической деятельности, развитие конкурентоспособных территориально-производственных комплексов, значительно ускорить достижение новых стандартов качества жизни населения.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31795"/>
            <a:ext cx="8429652" cy="61261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В качестве основных показателей, характеризующих уровень достижения целей социально-экономического развития Санчурского муниципального округа, выбраны:</a:t>
            </a:r>
          </a:p>
          <a:p>
            <a:r>
              <a:rPr lang="ru-RU" dirty="0" smtClean="0"/>
              <a:t>среднегодовая численность населения;</a:t>
            </a:r>
          </a:p>
          <a:p>
            <a:r>
              <a:rPr lang="ru-RU" dirty="0" smtClean="0"/>
              <a:t>уровень безработицы среднегодовой;</a:t>
            </a:r>
          </a:p>
          <a:p>
            <a:r>
              <a:rPr lang="ru-RU" dirty="0" smtClean="0"/>
              <a:t>среднегодовая численность занятых в экономике (включая лиц, занятых в личном подсобном хозяйстве);</a:t>
            </a:r>
          </a:p>
          <a:p>
            <a:r>
              <a:rPr lang="ru-RU" dirty="0" smtClean="0"/>
              <a:t>численность трудоспособного населения в трудоспособном возрасте, человек;</a:t>
            </a:r>
          </a:p>
          <a:p>
            <a:r>
              <a:rPr lang="ru-RU" dirty="0" smtClean="0"/>
              <a:t>обеспеченность общей площадью жилья в расчете на одного жителя;</a:t>
            </a:r>
          </a:p>
          <a:p>
            <a:r>
              <a:rPr lang="ru-RU" dirty="0" smtClean="0"/>
              <a:t>доля населения, систематически занимающихся физической культурой и спортом;</a:t>
            </a:r>
          </a:p>
          <a:p>
            <a:r>
              <a:rPr lang="ru-RU" dirty="0" smtClean="0"/>
              <a:t>оборот розничной торговли, ;</a:t>
            </a:r>
          </a:p>
          <a:p>
            <a:r>
              <a:rPr lang="ru-RU" dirty="0" smtClean="0"/>
              <a:t>объем платных услуг населению;</a:t>
            </a:r>
          </a:p>
          <a:p>
            <a:r>
              <a:rPr lang="ru-RU" dirty="0" smtClean="0"/>
              <a:t>отгружено товаров собственного производства, выполненных работ и услуг собственными силами по полному кругу организаций;</a:t>
            </a:r>
          </a:p>
          <a:p>
            <a:r>
              <a:rPr lang="ru-RU" dirty="0" smtClean="0"/>
              <a:t>стоимость произведенной продукции сельского хозяйства;</a:t>
            </a:r>
          </a:p>
          <a:p>
            <a:r>
              <a:rPr lang="ru-RU" dirty="0" smtClean="0"/>
              <a:t>финансовый результат всего по полному кругу предприятий;</a:t>
            </a:r>
          </a:p>
          <a:p>
            <a:r>
              <a:rPr lang="ru-RU" dirty="0" smtClean="0"/>
              <a:t>доля детей в возрасте 1-6 лет, получающих дошкольную образовательную услугу и (или) услугу по их содержанию в муниципальных образовательных учреждениях в общей численности детей в возрасте 1-6 лет;</a:t>
            </a:r>
          </a:p>
          <a:p>
            <a:r>
              <a:rPr lang="ru-RU" dirty="0" smtClean="0"/>
              <a:t>доля муниципальных общеобразовательных учреждений, соответствующих современным требованиям обучения, в общем количестве муниципальных общеобразовательных учреждений;</a:t>
            </a:r>
          </a:p>
          <a:p>
            <a:r>
              <a:rPr lang="ru-RU" dirty="0" smtClean="0"/>
              <a:t>уровень фактической обеспеченности учреждениями культуры от нормативной потребности клубами и учреждениями клубного типа, библиотеками;</a:t>
            </a:r>
          </a:p>
          <a:p>
            <a:r>
              <a:rPr lang="ru-RU" dirty="0" smtClean="0"/>
  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объеме собственных доходов бюджета муниципального образования (без учета субвенций).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42900"/>
            <a:ext cx="8229600" cy="10001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Перечень муниципальных программ Санчурского муниципального округа на 2021-2025 годы</a:t>
            </a:r>
            <a:endParaRPr lang="ru-RU" sz="2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642918"/>
            <a:ext cx="8229600" cy="6215082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400" dirty="0" smtClean="0"/>
              <a:t>Развитие образования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Сохранение и развитие культуры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Молодежная политика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Развитие физической культуры, спорта и туризма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Гармонизация </a:t>
            </a:r>
            <a:r>
              <a:rPr lang="ru-RU" sz="3400" dirty="0" err="1" smtClean="0"/>
              <a:t>межнационалных</a:t>
            </a:r>
            <a:r>
              <a:rPr lang="ru-RU" sz="3400" dirty="0" smtClean="0"/>
              <a:t> и межконфессиональных отношений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Социальная поддержка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Комплексные меры противодействия немедицинскому потреблению наркотических средств и их незаконному обороту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Профилактика правонарушений и борьба с преступностью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Содействие занятости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Обеспечение безопасности и жизнедеятельности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Профилактика терроризма и противодействие экстремизму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Комплексная программа модернизации и реформирования жилищно-коммунального хозяйства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Энергосбережение и повышение энергетической эффективности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Развитие строительства и архитектуры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Содержание и ремонт автомобильных дорог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Организация транспортного обслуживания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Обеспечение охраны окружающей среды и рационального природопользования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Формирование современной муниципальной среды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О противодействии коррупции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Поддержка и развитие малого и среднего предпринимательства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Управление муниципальным имуществом и земельными ресурсами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Развитие агропромышленного комплекса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Развитие муниципального управления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kisspng-magnifying-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115471" flipV="1">
            <a:off x="5146906" y="1224944"/>
            <a:ext cx="3760126" cy="39366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71602" y="2071678"/>
            <a:ext cx="7786710" cy="37861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СТРАТЕГИЯ </a:t>
            </a:r>
            <a:br>
              <a:rPr lang="ru-RU" sz="2400" dirty="0" smtClean="0"/>
            </a:br>
            <a:r>
              <a:rPr lang="ru-RU" sz="2400" dirty="0" smtClean="0"/>
              <a:t>социально-экономического развития </a:t>
            </a:r>
            <a:br>
              <a:rPr lang="ru-RU" sz="2400" dirty="0" smtClean="0"/>
            </a:br>
            <a:r>
              <a:rPr lang="ru-RU" sz="2400" dirty="0" smtClean="0"/>
              <a:t>Санчурского муниципального округа </a:t>
            </a:r>
            <a:br>
              <a:rPr lang="ru-RU" sz="2400" dirty="0" smtClean="0"/>
            </a:br>
            <a:r>
              <a:rPr lang="ru-RU" sz="2400" dirty="0" smtClean="0"/>
              <a:t>Кировской области на 2021-2035 годы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БЛАГОДАРИМ ЗА ВНИМАНИЕ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47789" y="430510"/>
            <a:ext cx="1323522" cy="16411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Рисунок 4" descr="_.png"/>
          <p:cNvPicPr>
            <a:picLocks noChangeAspect="1"/>
          </p:cNvPicPr>
          <p:nvPr/>
        </p:nvPicPr>
        <p:blipFill>
          <a:blip r:embed="rId4"/>
          <a:srcRect l="25444" t="58071" r="53283" b="18395"/>
          <a:stretch>
            <a:fillRect/>
          </a:stretch>
        </p:blipFill>
        <p:spPr>
          <a:xfrm rot="1910790">
            <a:off x="5650417" y="1279788"/>
            <a:ext cx="2340333" cy="2589104"/>
          </a:xfrm>
          <a:prstGeom prst="rect">
            <a:avLst/>
          </a:prstGeom>
        </p:spPr>
      </p:pic>
      <p:pic>
        <p:nvPicPr>
          <p:cNvPr id="7" name="Рисунок 6" descr="_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-571528"/>
            <a:ext cx="4357694" cy="407194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n w="6350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Анализ достижения ранее поставленных целей социально-экономического развития</a:t>
            </a:r>
            <a:endParaRPr lang="ru-RU" sz="2000" dirty="0">
              <a:ln w="6350">
                <a:solidFill>
                  <a:schemeClr val="tx1"/>
                </a:solidFill>
              </a:ln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4282" y="142852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 fontScale="85000" lnSpcReduction="20000"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1900" dirty="0"/>
              <a:t>Решением Санчурской районной Думы Кировской области от 25.10.2017 №11/82 принята Стратегия социально-экономического развития Санчурского муниципального района Кировской области на 2017-2021 годя и плановый период до 2030 года</a:t>
            </a:r>
            <a:r>
              <a:rPr lang="ru-RU" sz="1900" dirty="0" smtClean="0"/>
              <a:t>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1900" dirty="0"/>
              <a:t>В качестве целевого сценария социально-экономического развития Санчурского района был выбран инновационный путь развития. В своей реализации данный сценарий строился на развитии производственных кластеров, а также повышении качества среды проживания. </a:t>
            </a:r>
            <a:endParaRPr lang="ru-RU" sz="1900" dirty="0" smtClean="0"/>
          </a:p>
          <a:p>
            <a:pPr marL="0" indent="342900" algn="ctr">
              <a:spcBef>
                <a:spcPts val="0"/>
              </a:spcBef>
              <a:buNone/>
            </a:pPr>
            <a:r>
              <a:rPr lang="ru-RU" sz="2300" b="1" dirty="0" smtClean="0"/>
              <a:t>НАИБОЛЬШИЕ ОТКЛОНЕНИЯ ЦЕЛЕВЫХ ПОКАЗАТЕЛЕЙ</a:t>
            </a:r>
            <a:endParaRPr lang="ru-RU" sz="2300" b="1" dirty="0"/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300" dirty="0" smtClean="0"/>
              <a:t>Доля населения, систематически занимающихся физической культурой и спортом    - 7,1%</a:t>
            </a:r>
          </a:p>
          <a:p>
            <a:pPr marL="0" indent="342900" algn="just">
              <a:spcBef>
                <a:spcPts val="0"/>
              </a:spcBef>
              <a:buNone/>
            </a:pPr>
            <a:endParaRPr lang="ru-RU" sz="2300" dirty="0" smtClean="0"/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300" dirty="0" smtClean="0"/>
              <a:t>Доля муниципальных общеобразовательных учреждений, соответствующих современным требованиям обучения, в общем количестве муниципальных общеобразовательных учреждений     -6,9%</a:t>
            </a:r>
          </a:p>
          <a:p>
            <a:pPr marL="0" indent="342900" algn="just">
              <a:spcBef>
                <a:spcPts val="0"/>
              </a:spcBef>
              <a:buNone/>
            </a:pPr>
            <a:endParaRPr lang="ru-RU" sz="2300" dirty="0" smtClean="0"/>
          </a:p>
          <a:p>
            <a:pPr marL="0" indent="342900">
              <a:spcBef>
                <a:spcPts val="0"/>
              </a:spcBef>
              <a:buNone/>
            </a:pPr>
            <a:r>
              <a:rPr lang="ru-RU" sz="2300" dirty="0" smtClean="0"/>
              <a:t>Прибыль прибыльных организаций    -23,8%</a:t>
            </a:r>
          </a:p>
          <a:p>
            <a:pPr marL="0" indent="342900">
              <a:spcBef>
                <a:spcPts val="0"/>
              </a:spcBef>
              <a:buNone/>
            </a:pPr>
            <a:endParaRPr lang="ru-RU" sz="2300" dirty="0" smtClean="0"/>
          </a:p>
          <a:p>
            <a:pPr marL="0" indent="342900">
              <a:spcBef>
                <a:spcPts val="0"/>
              </a:spcBef>
              <a:buNone/>
            </a:pPr>
            <a:r>
              <a:rPr lang="ru-RU" sz="2300" dirty="0" smtClean="0"/>
              <a:t>Доля налоговых и неналоговых доходов местного бюджета в общем объеме собственных доходов бюджета муниципального образования   -28,8%</a:t>
            </a:r>
          </a:p>
          <a:p>
            <a:pPr marL="0" indent="342900">
              <a:spcBef>
                <a:spcPts val="0"/>
              </a:spcBef>
              <a:buNone/>
            </a:pPr>
            <a:endParaRPr lang="ru-RU" sz="2300" dirty="0" smtClean="0"/>
          </a:p>
          <a:p>
            <a:pPr marL="0" indent="342900">
              <a:spcBef>
                <a:spcPts val="0"/>
              </a:spcBef>
              <a:buNone/>
            </a:pPr>
            <a:r>
              <a:rPr lang="ru-RU" sz="2300" dirty="0" smtClean="0"/>
              <a:t>Стоимость произведенной продукции сельского хозяйства  -1,4%</a:t>
            </a:r>
          </a:p>
          <a:p>
            <a:pPr marL="0" indent="342900">
              <a:spcBef>
                <a:spcPts val="0"/>
              </a:spcBef>
              <a:buNone/>
            </a:pPr>
            <a:endParaRPr lang="ru-RU" sz="2300" dirty="0" smtClean="0"/>
          </a:p>
          <a:p>
            <a:pPr marL="0" indent="342900">
              <a:spcBef>
                <a:spcPts val="0"/>
              </a:spcBef>
              <a:buNone/>
            </a:pPr>
            <a:r>
              <a:rPr lang="ru-RU" sz="2300" dirty="0" smtClean="0"/>
              <a:t>Отгружено товаров собственного производства, выполненных работ и услуг собственными силами по полному кругу организаций   +28%</a:t>
            </a:r>
            <a:endParaRPr lang="ru-RU" sz="2300" dirty="0"/>
          </a:p>
          <a:p>
            <a:pPr>
              <a:buNone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20734025">
            <a:off x="2272354" y="2599465"/>
            <a:ext cx="285752" cy="5000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0653956">
            <a:off x="5634694" y="4029921"/>
            <a:ext cx="285752" cy="5000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20396988">
            <a:off x="5934943" y="3534270"/>
            <a:ext cx="285752" cy="5000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20351232">
            <a:off x="8227874" y="4819954"/>
            <a:ext cx="285752" cy="5251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20317919">
            <a:off x="7796547" y="5249821"/>
            <a:ext cx="285752" cy="5000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6786578" y="6000768"/>
            <a:ext cx="357190" cy="571504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54" y="0"/>
            <a:ext cx="8358246" cy="785818"/>
          </a:xfrm>
        </p:spPr>
        <p:txBody>
          <a:bodyPr>
            <a:norm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SWOT-</a:t>
            </a: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анализ социально-экономического положения Санчурского муниципального округа</a:t>
            </a:r>
            <a:endParaRPr lang="ru-RU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4282" y="142852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928662" y="785796"/>
          <a:ext cx="7858180" cy="5890404"/>
        </p:xfrm>
        <a:graphic>
          <a:graphicData uri="http://schemas.openxmlformats.org/drawingml/2006/table">
            <a:tbl>
              <a:tblPr/>
              <a:tblGrid>
                <a:gridCol w="3929090"/>
                <a:gridCol w="3929090"/>
              </a:tblGrid>
              <a:tr h="15624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СИЛЬНЫЕ СТОРОНЫ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СЛАБЫЕ СТОРОНЫ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97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Географическое положение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945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-экологически чистая территория;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-значительный объем свободных земельных площадей;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южное расположение округа обеспечивает благоприятный для с/хозяйства климат;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приграничное положение с соседними областями и республиками.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удаленность от областного центра;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-отсутствие на территории округа федеральных трасс;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отсутствие железнодорожного сообщения.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97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Демографическая ситуация, уровень жизни населения, занятость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18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низкий уровень социальной конфликтности;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реализация мероприятий, направленных на снижение напряженности на рынке труда (проф.переподготовка и т.п.);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снижение безработицы.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сокращение численности населения округа;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старение населения;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отрицательная миграция населения;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наличие скрытой безработицы и занятости;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недостаток кадров необходимой квалификации.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97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Экономическое развитие, инвестиции, предпринимательство, муниципальное управление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182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деятельность координационного совет по вопросам развития малого предпринимательства при главе округа;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поддержка СМП путем реализации муниципальной программы поддержки;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высокая доля малого бизнеса в валовом продукте;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наличие устойчиво функционирующих организаций, обеспечивающих налоговые поступления и рабочие места;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заинтересованность руководства округа в росте инвестиционной привлекательности муниципального образования;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привлечение населения к муниципальному управлению (проект «Народный бюджет», проект «Местные инициативы»);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разработка генерального плана муниципального округа.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недостаток собственной  доходной базы и инвестиций для реализации проектов;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зависимость бюджета от дотаций из областного бюджета;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отсутствие финансовой возможности для оформления территориальных зон, межевания;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теневая заработная плата, скрытая занятость;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высокие материальные затраты промышленных производств;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отсутствие на рынке округа среднего и крупного бизнеса;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высокий износ основных фондов большинства предприятий;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постоянное ужесточение действующего законодательства.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97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Социальная сфера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4548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высокая степень охвата детей дополнительным образованием;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рост уровня результативности деятельности образовательных учреждений;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стабильная сеть учреждений культуры и образования;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повышение уровня культурно - досуговой работы;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реализация молодежной политики;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реализация национальных проектов по доступности спорта (площадка ГТО) и культуры (открытие кинотеатра).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нехватка педагогических кадров, отток молодых специалистов;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недостаточное развитие материально-технической базы организаций социальной сферы;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низкая обеспеченность жильем молодых семей;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недостаточное финансирование бюджетной сферы.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97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Жилищно-коммунальное хозяйство, дорожная инфраструктура, экология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6003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бесперебойное обеспечение потребителей коммунальными услугами;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наличие стратегических документов в сфере градостроительства;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реализация мероприятий по безопасности дорожного движения;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ежегодный ремонт дорожного покрытия;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отсутствие экологически-вредных производств;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наличие лесных ресурсов;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- снижение объемов стихийных свалок бытового мусора.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высокая степень износа жилищного фонда;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высокая степень износа инженерно-коммунальных  сетей;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потери </a:t>
                      </a:r>
                      <a:r>
                        <a:rPr lang="ru-RU" sz="900" dirty="0" err="1">
                          <a:latin typeface="Times New Roman"/>
                          <a:ea typeface="Times New Roman"/>
                        </a:rPr>
                        <a:t>теплоресурсов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отсутствие газификации округа;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отсутствие пассажироперевозок;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слабое внедрение энергосберегающих технологий;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плохое состояние дорог;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недостаточное использование отходов лесоперерабатывающих предприятий.</a:t>
                      </a:r>
                    </a:p>
                  </a:txBody>
                  <a:tcPr marL="11827" marR="118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17" y="784866"/>
          <a:ext cx="8429686" cy="5486400"/>
        </p:xfrm>
        <a:graphic>
          <a:graphicData uri="http://schemas.openxmlformats.org/drawingml/2006/table">
            <a:tbl>
              <a:tblPr/>
              <a:tblGrid>
                <a:gridCol w="4214843"/>
                <a:gridCol w="4214843"/>
              </a:tblGrid>
              <a:tr h="1819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ВОЗМОЖНОСТИ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УГРОЗЫ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976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Экономические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108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участие в реализации государственных программ, национальных проектов;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эффективное использование объектов муниципальной собственности, земельных ресурсов;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выявление и использование резервов по увеличению доходов бюджета;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работа межведомственной комиссии по легализации рынка труда;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развитие агропромышленного кластера и сельскохозяйственной кооперации.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 наличие «теневого» сектора экономики;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низкий приток инвестиций;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нестабильность федерального и регионального законодательства;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снижение темпов развития промышленности;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дальнейшее преобладание СМП сферы торговли;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нехватка квалифицированных кадров;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обострение региональной конкуренции;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повышение налоговой нагрузки на хозяйствующие субъекты.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976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Социальные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748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проведение ремонтов существующей сети объектов социальной сферы;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-совершенствование муниципальной системы образование;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-популяризация соц. программы «Земский учитель»;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увеличение качества и разнообразия культурных событий и мероприятий;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формирование ЗОЖ и сдача норм ГТО.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недостаточное финансирование;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ухудшение демографической ситуации;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отсутствие мотивации населения к сохранению собственного здоровья;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снижение качества услуг здравоохранения;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деструктивное информационное воздействие на молодежь;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неразвитость торгового и бытового обслуживания на селе;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дальнейшее снижение уровня жизни населения и платежеспособности.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951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Жилищно-коммунального хозяйства, дорожной инфраструктуры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7673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проведение мероприятий по благоустройству населенных пунктов;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содержание и ремонт автомобильных дорог;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участие в реализации национальных проектов («Формирование комфортной городской среды» и т.д.);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проведение капитальных ремонтов многоквартирных домов (средства Фонда капитального ремонта).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рост тарифов на услуги ЖКХ;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снижение темпов прироста доли отремонтированных дорог;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 низкая платежеспособность населения.</a:t>
                      </a:r>
                    </a:p>
                  </a:txBody>
                  <a:tcPr marL="19017" marR="19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785754" y="0"/>
            <a:ext cx="8358246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SWOT-</a:t>
            </a:r>
            <a:r>
              <a:rPr kumimoji="0" lang="ru-RU" sz="2800" b="0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анализ социально-экономического положения Санчурского муниципального округа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4282" y="71414"/>
            <a:ext cx="518501" cy="64294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Развитие экономического потенциала</a:t>
            </a:r>
            <a:b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</a:br>
            <a:r>
              <a:rPr lang="ru-RU" sz="27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Поддержка и развитие базовых отраслей промышленности</a:t>
            </a:r>
            <a:endParaRPr lang="ru-RU" sz="27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0" y="1000108"/>
            <a:ext cx="4754536" cy="3951288"/>
          </a:xfrm>
        </p:spPr>
        <p:txBody>
          <a:bodyPr>
            <a:normAutofit fontScale="85000" lnSpcReduction="10000"/>
          </a:bodyPr>
          <a:lstStyle/>
          <a:p>
            <a:pPr indent="342900">
              <a:spcBef>
                <a:spcPts val="0"/>
              </a:spcBef>
              <a:buNone/>
            </a:pPr>
            <a:r>
              <a:rPr lang="ru-RU" b="1" dirty="0" smtClean="0"/>
              <a:t>Пищевая промышленность 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sz="2100" dirty="0" smtClean="0"/>
              <a:t>(ОАО «Санчурский маслозавод», ООО «Хлеб», ООО ТД «Правда», </a:t>
            </a:r>
            <a:r>
              <a:rPr lang="ru-RU" sz="2100" dirty="0" err="1" smtClean="0"/>
              <a:t>ИП-Глава</a:t>
            </a:r>
            <a:r>
              <a:rPr lang="ru-RU" sz="2100" dirty="0" smtClean="0"/>
              <a:t> К(Ф)Х </a:t>
            </a:r>
            <a:r>
              <a:rPr lang="ru-RU" sz="2100" dirty="0" err="1" smtClean="0"/>
              <a:t>Мазитов</a:t>
            </a:r>
            <a:r>
              <a:rPr lang="ru-RU" sz="2100" dirty="0" smtClean="0"/>
              <a:t> А. К.)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b="1" dirty="0" smtClean="0"/>
              <a:t>Объем отгруженной продукции </a:t>
            </a:r>
            <a:r>
              <a:rPr lang="ru-RU" dirty="0" smtClean="0"/>
              <a:t> 2019 год – 89299 тыс. руб. 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dirty="0" smtClean="0"/>
              <a:t>(в 2018 году – 93629 тыс.руб.)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b="1" dirty="0" smtClean="0"/>
              <a:t>производство: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dirty="0" smtClean="0"/>
              <a:t>молока – 4431 </a:t>
            </a:r>
            <a:r>
              <a:rPr lang="ru-RU" dirty="0" err="1" smtClean="0"/>
              <a:t>ц</a:t>
            </a:r>
            <a:endParaRPr lang="ru-RU" dirty="0" smtClean="0"/>
          </a:p>
          <a:p>
            <a:pPr indent="342900">
              <a:spcBef>
                <a:spcPts val="0"/>
              </a:spcBef>
              <a:buNone/>
            </a:pPr>
            <a:r>
              <a:rPr lang="ru-RU" dirty="0" smtClean="0"/>
              <a:t>сгущенного молока-713,1 тыс. ус. банок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dirty="0" smtClean="0"/>
              <a:t>кисломолочной продукции – 531 </a:t>
            </a:r>
            <a:r>
              <a:rPr lang="ru-RU" dirty="0" err="1" smtClean="0"/>
              <a:t>ц</a:t>
            </a:r>
            <a:endParaRPr lang="ru-RU" dirty="0" smtClean="0"/>
          </a:p>
          <a:p>
            <a:pPr indent="342900">
              <a:spcBef>
                <a:spcPts val="0"/>
              </a:spcBef>
              <a:buNone/>
            </a:pPr>
            <a:r>
              <a:rPr lang="ru-RU" dirty="0" smtClean="0"/>
              <a:t>хлебобулочных изделий – 424,2 тонны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572000" y="1000108"/>
            <a:ext cx="4398965" cy="3951288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Обработка древесины и производство изделий из дерева</a:t>
            </a:r>
            <a:r>
              <a:rPr lang="ru-RU" sz="2000" dirty="0" smtClean="0"/>
              <a:t> </a:t>
            </a:r>
          </a:p>
          <a:p>
            <a:pPr algn="ctr">
              <a:buNone/>
            </a:pPr>
            <a:r>
              <a:rPr lang="ru-RU" sz="1800" dirty="0" smtClean="0"/>
              <a:t>(ООО «Волга», ООО «Шишовка», ИП </a:t>
            </a:r>
            <a:r>
              <a:rPr lang="ru-RU" sz="1800" dirty="0" err="1" smtClean="0"/>
              <a:t>Дудинов</a:t>
            </a:r>
            <a:r>
              <a:rPr lang="ru-RU" sz="1800" dirty="0" smtClean="0"/>
              <a:t> М. Н. и пр.) </a:t>
            </a:r>
          </a:p>
          <a:p>
            <a:pPr>
              <a:buNone/>
            </a:pPr>
            <a:r>
              <a:rPr lang="ru-RU" sz="2000" b="1" dirty="0" smtClean="0"/>
              <a:t>Объем отгруженной продукции 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2000" dirty="0" smtClean="0"/>
              <a:t>2019 году – 148878 тыс. руб. </a:t>
            </a:r>
          </a:p>
          <a:p>
            <a:pPr>
              <a:buNone/>
            </a:pPr>
            <a:r>
              <a:rPr lang="ru-RU" sz="2000" dirty="0" smtClean="0"/>
              <a:t>(в 2018 году – 143567 тыс.руб.)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4282" y="142852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graphicFrame>
        <p:nvGraphicFramePr>
          <p:cNvPr id="5" name="Диаграмма 4"/>
          <p:cNvGraphicFramePr/>
          <p:nvPr/>
        </p:nvGraphicFramePr>
        <p:xfrm>
          <a:off x="5139223" y="4925683"/>
          <a:ext cx="4004777" cy="1932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34" descr="i7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86" y="3429000"/>
            <a:ext cx="1008062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49" descr="Описание: I:\105___04\IMG_098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4262448"/>
            <a:ext cx="9048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8" descr="1_003_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5286388"/>
            <a:ext cx="727075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C:\Users\user_sd\Desktop\маслозавод\DSC0006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4146561"/>
            <a:ext cx="1295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index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0" y="4929198"/>
            <a:ext cx="1081088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27" descr="Описание: I:\105___04\IMG_0983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2198" y="3643314"/>
            <a:ext cx="10763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 descr="milk-cart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44" y="2786058"/>
            <a:ext cx="436562" cy="61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8" descr="145517902011564385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6972" y="3357562"/>
            <a:ext cx="4445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7" descr="khleb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285852" y="4429132"/>
            <a:ext cx="68897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 descr="kefir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8086" y="3929066"/>
            <a:ext cx="504824" cy="50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Z:\Христолюбова Г.Р\Фото РАЙПО\DSC00447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00166" y="5643578"/>
            <a:ext cx="93662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25" descr="Описание: I:\105___04\IMG_0984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85720" y="5143512"/>
            <a:ext cx="108108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7643834" cy="8572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Задачи муниципальной политики по поддержке и развитию базовых отраслей промышленности: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686800" cy="5268931"/>
          </a:xfrm>
        </p:spPr>
        <p:txBody>
          <a:bodyPr>
            <a:normAutofit fontScale="47500" lnSpcReduction="20000"/>
          </a:bodyPr>
          <a:lstStyle/>
          <a:p>
            <a:r>
              <a:rPr lang="ru-RU" sz="3400" dirty="0" smtClean="0"/>
              <a:t> формирование промышленной политики и совершенствование механизмов управления промышленным комплексом;</a:t>
            </a:r>
          </a:p>
          <a:p>
            <a:r>
              <a:rPr lang="ru-RU" sz="3400" dirty="0" smtClean="0"/>
              <a:t>формирование кластерной политики;</a:t>
            </a:r>
          </a:p>
          <a:p>
            <a:r>
              <a:rPr lang="ru-RU" sz="3400" dirty="0" smtClean="0"/>
              <a:t>развитие муниципального - частного партнерства;</a:t>
            </a:r>
          </a:p>
          <a:p>
            <a:r>
              <a:rPr lang="ru-RU" sz="3400" dirty="0" smtClean="0"/>
              <a:t>популяризация рабочих профессий и инженерного труда;</a:t>
            </a:r>
          </a:p>
          <a:p>
            <a:r>
              <a:rPr lang="ru-RU" sz="3400" dirty="0" smtClean="0"/>
              <a:t>информирование и оказание помощи промышленным предприятиям по участию в государственных программах импортозамещения и использованию других мер государственной поддержки;</a:t>
            </a:r>
          </a:p>
          <a:p>
            <a:r>
              <a:rPr lang="ru-RU" sz="3400" dirty="0" smtClean="0"/>
              <a:t>создание прозрачной и эффективной системы муниципального управления в сфере лесных отношений, контроль учета пунктов приема и переработки древесины на территории округа;</a:t>
            </a:r>
          </a:p>
          <a:p>
            <a:r>
              <a:rPr lang="ru-RU" sz="3400" dirty="0" smtClean="0"/>
              <a:t>контроль за реализацией инвестиционных проектов в области освоения лесов;</a:t>
            </a:r>
          </a:p>
          <a:p>
            <a:r>
              <a:rPr lang="ru-RU" sz="3400" dirty="0" smtClean="0"/>
              <a:t>сокращение потерь лесного хозяйства от пожаров, вредных организмов и незаконных рубок;</a:t>
            </a:r>
          </a:p>
          <a:p>
            <a:r>
              <a:rPr lang="ru-RU" sz="3400" smtClean="0"/>
              <a:t>дальнейшая </a:t>
            </a:r>
            <a:r>
              <a:rPr lang="ru-RU" sz="3400" dirty="0" smtClean="0"/>
              <a:t>работа по легализации объектов лесопромышленного комплекса и их наемных рабочих.</a:t>
            </a:r>
          </a:p>
          <a:p>
            <a:pPr>
              <a:buNone/>
            </a:pPr>
            <a:r>
              <a:rPr lang="ru-RU" sz="3400" dirty="0" smtClean="0"/>
              <a:t>Достижению целей и выполнению поставленных задач будет способствовать реализация следующих региональных проектов: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dirty="0" smtClean="0"/>
              <a:t>Акселерация субъектов малого и среднего предпринимательства Кировской области.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dirty="0" smtClean="0"/>
              <a:t>Сохранение лесов Кировской области.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dirty="0" smtClean="0"/>
              <a:t>Создание условий для повышения производительности труда на предприятиях базовых </a:t>
            </a:r>
            <a:r>
              <a:rPr lang="ru-RU" sz="3400" dirty="0" err="1" smtClean="0"/>
              <a:t>несырьевых</a:t>
            </a:r>
            <a:r>
              <a:rPr lang="ru-RU" sz="3400" dirty="0" smtClean="0"/>
              <a:t> отраслей экономики Кировской области.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4282" y="142852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5" name="Picture 17" descr="scopeofpractice-nursesasstakeholders-museandcompass-1003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1285860"/>
            <a:ext cx="10255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20125313245668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5572140"/>
            <a:ext cx="933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76d24e8c59f033bb7ae546cd5d0a09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5643578"/>
            <a:ext cx="1045686" cy="1000108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Развитие агропромышленного комплекса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571480"/>
            <a:ext cx="4040188" cy="8572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агропромышленном комплексе Санчурского муниципального округа функционирует: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1428736"/>
            <a:ext cx="4643470" cy="395128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4 сельхозпредприятия</a:t>
            </a:r>
          </a:p>
          <a:p>
            <a:r>
              <a:rPr lang="ru-RU" sz="1800" dirty="0" smtClean="0"/>
              <a:t>12 крестьянских (фермерских) хозяйств</a:t>
            </a:r>
          </a:p>
          <a:p>
            <a:r>
              <a:rPr lang="ru-RU" sz="1800" dirty="0" smtClean="0"/>
              <a:t>1 промышленное предприятие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Основная цель </a:t>
            </a:r>
            <a:r>
              <a:rPr lang="ru-RU" dirty="0" smtClean="0"/>
              <a:t>– создание агропромышленного кластера:</a:t>
            </a:r>
          </a:p>
          <a:p>
            <a:pPr>
              <a:buNone/>
            </a:pPr>
            <a:r>
              <a:rPr lang="ru-RU" dirty="0" smtClean="0"/>
              <a:t>-замкнутый процесс производства;</a:t>
            </a:r>
          </a:p>
          <a:p>
            <a:pPr>
              <a:buFontTx/>
              <a:buChar char="-"/>
            </a:pPr>
            <a:r>
              <a:rPr lang="ru-RU" dirty="0" smtClean="0"/>
              <a:t>глубокая переработка;</a:t>
            </a:r>
          </a:p>
          <a:p>
            <a:pPr>
              <a:buFontTx/>
              <a:buChar char="-"/>
            </a:pPr>
            <a:r>
              <a:rPr lang="ru-RU" dirty="0" smtClean="0"/>
              <a:t>создание убойного цеха;</a:t>
            </a:r>
          </a:p>
          <a:p>
            <a:pPr>
              <a:buFontTx/>
              <a:buChar char="-"/>
            </a:pPr>
            <a:r>
              <a:rPr lang="ru-RU" dirty="0" smtClean="0"/>
              <a:t>организация сбытовых кооперативов.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29190" y="642918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Основные показатели сферы АПК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57752" y="1142984"/>
            <a:ext cx="4041775" cy="457203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Общая площадь пашни – 63,0 тыс. га</a:t>
            </a:r>
          </a:p>
          <a:p>
            <a:r>
              <a:rPr lang="ru-RU" dirty="0" smtClean="0"/>
              <a:t>Введено в оборот земель за 2019 год – 0,7 тыс. га</a:t>
            </a:r>
          </a:p>
          <a:p>
            <a:r>
              <a:rPr lang="ru-RU" dirty="0" smtClean="0"/>
              <a:t>Посевные площади сельхоз культур – 11,5 тыс. га</a:t>
            </a:r>
          </a:p>
          <a:p>
            <a:r>
              <a:rPr lang="ru-RU" dirty="0" smtClean="0"/>
              <a:t>Валовое производство зерна – 9,918 тыс.тонн</a:t>
            </a:r>
          </a:p>
          <a:p>
            <a:r>
              <a:rPr lang="ru-RU" dirty="0" smtClean="0"/>
              <a:t>Урожайность в среднем по округу – 18,2 </a:t>
            </a:r>
            <a:r>
              <a:rPr lang="ru-RU" dirty="0" err="1" smtClean="0"/>
              <a:t>ц</a:t>
            </a:r>
            <a:r>
              <a:rPr lang="ru-RU" dirty="0" smtClean="0"/>
              <a:t>/га</a:t>
            </a:r>
          </a:p>
          <a:p>
            <a:r>
              <a:rPr lang="ru-RU" dirty="0" smtClean="0"/>
              <a:t>Поголовье КРС -1714 голов</a:t>
            </a:r>
          </a:p>
          <a:p>
            <a:r>
              <a:rPr lang="ru-RU" dirty="0" smtClean="0"/>
              <a:t>Валовое производство молока – 5209,9 тонн</a:t>
            </a:r>
          </a:p>
          <a:p>
            <a:r>
              <a:rPr lang="ru-RU" dirty="0" smtClean="0"/>
              <a:t>Выручка от реализации за 2019 год – 184 млн. рублей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2844" y="71414"/>
            <a:ext cx="691335" cy="857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4800000">
              <a:rot lat="600000" lon="19200000" rev="0"/>
            </a:camera>
            <a:lightRig rig="threePt" dir="t">
              <a:rot lat="0" lon="0" rev="2700000"/>
            </a:lightRig>
          </a:scene3d>
          <a:sp3d>
            <a:bevelT w="95250" h="50800"/>
          </a:sp3d>
        </p:spPr>
      </p:pic>
      <p:pic>
        <p:nvPicPr>
          <p:cNvPr id="8" name="Picture 9" descr="10584_html_m517f35f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071546"/>
            <a:ext cx="864833" cy="70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75465397568596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5357826"/>
            <a:ext cx="1439863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62" descr="Описание: F:\Фото для брошюры\комбаин на рассвете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429264"/>
            <a:ext cx="1584325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23" descr="Описание: E:\фото на думу\1 02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5548342"/>
            <a:ext cx="1500198" cy="10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1487</TotalTime>
  <Words>5256</Words>
  <Application>Microsoft Office PowerPoint</Application>
  <PresentationFormat>Экран (4:3)</PresentationFormat>
  <Paragraphs>544</Paragraphs>
  <Slides>35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Тема Office</vt:lpstr>
      <vt:lpstr>Лист Microsoft Office Excel 97-2003</vt:lpstr>
      <vt:lpstr>СТРАТЕГИЯ  социально-экономического развития Санчурского муниципального округа Кировской области на 2021-2035 годы</vt:lpstr>
      <vt:lpstr>Слайд 2</vt:lpstr>
      <vt:lpstr>Общая информация</vt:lpstr>
      <vt:lpstr>Анализ достижения ранее поставленных целей социально-экономического развития</vt:lpstr>
      <vt:lpstr>SWOT-анализ социально-экономического положения Санчурского муниципального округа</vt:lpstr>
      <vt:lpstr>Слайд 6</vt:lpstr>
      <vt:lpstr>Развитие экономического потенциала Поддержка и развитие базовых отраслей промышленности</vt:lpstr>
      <vt:lpstr>Задачи муниципальной политики по поддержке и развитию базовых отраслей промышленности:</vt:lpstr>
      <vt:lpstr>Развитие агропромышленного комплекса</vt:lpstr>
      <vt:lpstr>Задачи агропромышленного комплекса:</vt:lpstr>
      <vt:lpstr>Развитие малого и среднего предпринимательства</vt:lpstr>
      <vt:lpstr>Слайд 12</vt:lpstr>
      <vt:lpstr>Развитие и укрепление человеческого потенциала</vt:lpstr>
      <vt:lpstr>Слайд 14</vt:lpstr>
      <vt:lpstr>Развитие системы образования, деятельность органов опеки и попечительства</vt:lpstr>
      <vt:lpstr>Слайд 16</vt:lpstr>
      <vt:lpstr>Развитие культурного и духовно-нравственного потенциала</vt:lpstr>
      <vt:lpstr>Слайд 18</vt:lpstr>
      <vt:lpstr>Повышение эффективности реализации молодежной политики и развитие физической культуры и спорта</vt:lpstr>
      <vt:lpstr>Обеспечение социальной защищенности и занятости населения</vt:lpstr>
      <vt:lpstr>Слайд 21</vt:lpstr>
      <vt:lpstr>Создание условий для повышения активности граждан</vt:lpstr>
      <vt:lpstr>Улучшение условий проживания населения и ведения бизнеса Жилищное строительство</vt:lpstr>
      <vt:lpstr>Слайд 24</vt:lpstr>
      <vt:lpstr>Развитие жилищно-коммунальной сферы и газификация</vt:lpstr>
      <vt:lpstr>Слайд 26</vt:lpstr>
      <vt:lpstr>Развитие транспортной системы</vt:lpstr>
      <vt:lpstr>Обеспечение экологической безопасности и улучшение состояния окружающей среды</vt:lpstr>
      <vt:lpstr>Развитие потребительского рынка</vt:lpstr>
      <vt:lpstr>Формирование эффективной системы управления Совершенствование бюджетной политики</vt:lpstr>
      <vt:lpstr>Совершенствование эффективности управления муниципальным имуществом</vt:lpstr>
      <vt:lpstr>Сценарии социально-экономического развития Санчурского муниципального округа</vt:lpstr>
      <vt:lpstr>Слайд 33</vt:lpstr>
      <vt:lpstr>Перечень муниципальных программ Санчурского муниципального округа на 2021-2025 годы</vt:lpstr>
      <vt:lpstr>СТРАТЕГИЯ  социально-экономического развития  Санчурского муниципального округа  Кировской области на 2021-2035 годы  БЛАГОДАРИМ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us_kaf</dc:creator>
  <cp:lastModifiedBy>us_kaf</cp:lastModifiedBy>
  <cp:revision>120</cp:revision>
  <dcterms:created xsi:type="dcterms:W3CDTF">2020-11-23T06:10:36Z</dcterms:created>
  <dcterms:modified xsi:type="dcterms:W3CDTF">2020-12-16T05:49:15Z</dcterms:modified>
</cp:coreProperties>
</file>